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65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298" r:id="rId4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B7A7B-3C61-4AC0-A486-DBBBE4ECA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1C2AC-972E-41CD-9454-8092E9983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780DC-4087-4342-8CB7-F63E037C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19808-0BE4-4BB0-AFBA-F6EA3D7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D132E-59FE-4A16-9177-703F2534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73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547F-7B26-467F-BE5A-6B05D619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7E7B4-B949-4EED-A571-DD99766F6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9351-7F5A-43FC-BC8E-4070C545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9DD8-0DDC-48DF-A692-D2AED3F6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1E107-9AE9-4758-8F46-B3D70E67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858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A57110-891E-45FA-9CB3-EF552C3BEA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E4B990-29B3-463A-B236-CCD80D3C8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7C35A-486C-4B48-BBD5-1EFD108F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5F8A9-8412-4822-9113-7B979E86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42322-0666-459A-AE26-77FDA8DCC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5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D200-55B8-4D0F-8EFC-B4C99566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5C5BE-852C-492D-B3CD-16756DC88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C6BD2-8C50-44F7-81EE-E155FB34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28CAA-8A92-45E1-934D-A172181F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A8959-74E1-48DD-921C-90E05DEC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2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7EAB-1E66-4B01-BBC5-DF763F9A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56F4-5B96-4A22-8B64-E8F36916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529F6-0A27-4C0F-9445-C0850CCE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B9196-6BDE-4280-88D1-9B6EC2C6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33B7-EAB3-4A3D-909D-5CEB754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617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8D43-BAC8-4154-A9A1-67563104D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6732D-494A-4BA4-B36D-5DE59B43D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6B4F5-1FAF-4690-A0EA-26C746B49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FBFEB-CA53-47E3-86C5-4EE9F84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8761A-D792-4240-9B2D-233C1C0F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A584B-767C-49D5-BF47-106576EB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982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A0F7-A2BE-4494-9C3F-F255D6F3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8ABBC-D99E-4D66-9975-3F44F48A9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36474-206C-4D85-BFEA-C879EA213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B7899-EC2B-474E-909E-05F4DE3C5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4D6ED6-2265-4682-9270-4AA46F361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76B0E-0F10-4E34-BA97-D0A050FD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8CDDF5-B670-4A51-A3A4-1A11A9B8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CC64A-5C4A-4C9C-ACFB-7CCCC1BB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719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F7773-6B85-456E-A748-3F051012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BAD41-11C6-4D7B-82CF-333028CE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0BBEA-C4B9-42EE-B6CE-687741ED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CE161-06F6-4AD4-97C5-DA991AEF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993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20F5FD-4EC8-4AA7-97F9-260CF052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54868-B521-438A-AAA9-48E732B8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A7A6B-7860-4A6C-8062-5D741B1D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66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6CAA-7B8A-4BCE-B1C0-970BD91C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32934-C23A-4546-A999-965D4FF82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DA8B1-8335-4571-8011-C4550CD86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E103E-147C-48A3-96A9-819D7E3A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6D3A3-CB94-40EE-8487-CF475E52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30136-E2AA-409C-BB2B-CCD9F69E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028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661D-EA2C-44BD-AE05-DB94B70BE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EE4D36-C483-4B51-A635-C48BC8886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83DC7-4E05-4603-8093-9CD1A61B5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81F1C-D7AF-4A17-A116-6117E466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80113-E8E8-42D8-8DBF-F0231B8C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F2955-E242-456D-89D9-FF4A6D81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618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0EDB2-FC2C-42A2-BCDA-55090487A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3A1A4-6D6A-45DF-ABD2-4098D87D9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952C9-CE6E-4257-A3A6-41FA24618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F0EA5-C89B-4D9B-96B5-66B3EA278954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E9BE7-38D0-49BE-B8CB-FD7976A81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8665E-2E76-4B3A-99B6-FF9E81050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EC458-0C3B-4901-92A0-06A810953A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819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I8nhe5Cma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gsk-test.frontmen.fm/page-content/I8nhe5Cmax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gsk-test.frontmen.fm/page-content/I8nhe5Cmax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sk-test.frontmen.fm/page-content/I8nhe5Cma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gsk-test.frontmen.fm/page-content/I8nhe5Cma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gsk-test.frontmen.fm/page-content/I8nhe5Cmax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gsk-test.frontmen.fm/page-content/sDtF9ziSCU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sDtF9ziSC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sDtF9ziSC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sDtF9ziSCU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sDtF9ziSCU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I8nhe5Cma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sDtF9ziSCU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sDtF9ziSCU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sDtF9ziSCU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sDtF9ziSCU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sDtF9ziSCU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sDtF9ziSCU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sDtF9ziSCU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gsk-test.frontmen.fm/page-content/sDtF9ziSC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sDtF9ziSCU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5IPlBZzrw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I8nhe5Cma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5IPlBZzrw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5IPlBZzrw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5IPlBZzrw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5IPlBZzrw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5IPlBZzrw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5IPlBZzrw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5IPlBZzrw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5IPlBZzrw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5IPlBZzrw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5IPlBZzrw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I8nhe5Cmax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5IPlBZzrw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sk-test.frontmen.fm/page-content/5IPlBZzrwG" TargetMode="Externa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sk-test.frontmen.fm/page-content/5IPlBZzrw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I8nhe5Cmax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I8nhe5Cmax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I8nhe5Cmax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I8nhe5Cmax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sk-test.frontmen.fm/page-content/I8nhe5Cmax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7A304-9E26-484D-A4CE-9F719EA8C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4" y="1595199"/>
            <a:ext cx="8976783" cy="3433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59866C-6A4A-4542-9CC3-3C5D3027C82E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8CF77-F9D6-46A7-AB82-318CC00E7F0B}"/>
              </a:ext>
            </a:extLst>
          </p:cNvPr>
          <p:cNvSpPr/>
          <p:nvPr/>
        </p:nvSpPr>
        <p:spPr>
          <a:xfrm>
            <a:off x="3223895" y="1704975"/>
            <a:ext cx="1319530" cy="64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880B17-262D-45A8-BB1E-FDBF1CC225B3}"/>
              </a:ext>
            </a:extLst>
          </p:cNvPr>
          <p:cNvCxnSpPr/>
          <p:nvPr/>
        </p:nvCxnSpPr>
        <p:spPr>
          <a:xfrm flipH="1">
            <a:off x="2428875" y="2028825"/>
            <a:ext cx="6953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EE6D33-B5A5-4CE0-81AC-F3B4E8EABE9A}"/>
              </a:ext>
            </a:extLst>
          </p:cNvPr>
          <p:cNvSpPr txBox="1"/>
          <p:nvPr/>
        </p:nvSpPr>
        <p:spPr>
          <a:xfrm>
            <a:off x="191236" y="1771650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Can we please increase the size of Centrum logo?</a:t>
            </a:r>
            <a:endParaRPr lang="el-GR" sz="16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DCEE8-5AC5-444B-AAF4-22B0AD37C957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50246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8A3902-E8B7-4D81-9D28-E7DCCC4B1C1A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DD5FD5-6ECA-4B14-BDCA-D2AAD949E6BC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4363B-6D7A-4C61-8446-3C0537429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0" y="1749354"/>
            <a:ext cx="7680083" cy="436569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BBED84-977D-4D06-A075-CB37ED2DCB19}"/>
              </a:ext>
            </a:extLst>
          </p:cNvPr>
          <p:cNvCxnSpPr>
            <a:cxnSpLocks/>
          </p:cNvCxnSpPr>
          <p:nvPr/>
        </p:nvCxnSpPr>
        <p:spPr>
          <a:xfrm flipH="1" flipV="1">
            <a:off x="4143375" y="6038850"/>
            <a:ext cx="4143417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A65374-951C-4FB7-BDE8-CE7DEE1FCDB4}"/>
              </a:ext>
            </a:extLst>
          </p:cNvPr>
          <p:cNvSpPr txBox="1"/>
          <p:nvPr/>
        </p:nvSpPr>
        <p:spPr>
          <a:xfrm>
            <a:off x="1377933" y="5586494"/>
            <a:ext cx="2765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Both text boxes to finish at the same level, </a:t>
            </a:r>
            <a:r>
              <a:rPr lang="en-US" sz="1400" dirty="0" err="1">
                <a:solidFill>
                  <a:srgbClr val="0070C0"/>
                </a:solidFill>
              </a:rPr>
              <a:t>ie</a:t>
            </a:r>
            <a:r>
              <a:rPr lang="en-US" sz="1400" dirty="0">
                <a:solidFill>
                  <a:srgbClr val="0070C0"/>
                </a:solidFill>
              </a:rPr>
              <a:t> make Junior grey outline bigger to finish at the same level with Performance</a:t>
            </a:r>
            <a:endParaRPr lang="el-GR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6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E72B48-1095-45E3-B284-315DA0D56004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1C502-894B-4AE2-85A2-23072D12DC51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1F25B-81E5-4E95-BBC6-379D21F31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25" y="1658801"/>
            <a:ext cx="8162924" cy="3576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4727B6-5986-4CDF-9C55-3946AA99BA00}"/>
              </a:ext>
            </a:extLst>
          </p:cNvPr>
          <p:cNvSpPr txBox="1"/>
          <p:nvPr/>
        </p:nvSpPr>
        <p:spPr>
          <a:xfrm>
            <a:off x="644508" y="3077652"/>
            <a:ext cx="2765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section Reviews to be totally removed, we would like to have this section at all.</a:t>
            </a:r>
            <a:endParaRPr lang="el-GR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0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E72B48-1095-45E3-B284-315DA0D56004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1C502-894B-4AE2-85A2-23072D12DC51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727B6-5986-4CDF-9C55-3946AA99BA00}"/>
              </a:ext>
            </a:extLst>
          </p:cNvPr>
          <p:cNvSpPr txBox="1"/>
          <p:nvPr/>
        </p:nvSpPr>
        <p:spPr>
          <a:xfrm>
            <a:off x="215883" y="1972752"/>
            <a:ext cx="33940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Since the products are visible at the same page, where is this call to action button (Choose your product) redirecting?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In any case, we would like to use our current key visual (see below screenshot) instead of this picture and text. Is this feasible?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A7C71-087F-4CDD-B716-CE186CC9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235" y="1600200"/>
            <a:ext cx="8384765" cy="4187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CCDD3-79B7-4AB9-8904-F3E5BD37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3693857"/>
            <a:ext cx="2969409" cy="20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E72B48-1095-45E3-B284-315DA0D56004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1C502-894B-4AE2-85A2-23072D12DC51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3FC64-BF4D-4954-BFB0-D394111F4AE9}"/>
              </a:ext>
            </a:extLst>
          </p:cNvPr>
          <p:cNvGrpSpPr/>
          <p:nvPr/>
        </p:nvGrpSpPr>
        <p:grpSpPr>
          <a:xfrm>
            <a:off x="4276724" y="979358"/>
            <a:ext cx="7439025" cy="5533282"/>
            <a:chOff x="4276724" y="979358"/>
            <a:chExt cx="7439025" cy="55332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303767-535B-4386-8B71-C93EEACF4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6724" y="979358"/>
              <a:ext cx="7439025" cy="34527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DBA43B-FE24-4BAA-BDBF-D092218F8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0548" y="4432089"/>
              <a:ext cx="7315201" cy="208055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0EF6A38-3C4A-4F5A-A88F-1EFA75FBC67F}"/>
              </a:ext>
            </a:extLst>
          </p:cNvPr>
          <p:cNvSpPr/>
          <p:nvPr/>
        </p:nvSpPr>
        <p:spPr>
          <a:xfrm>
            <a:off x="8639175" y="1828800"/>
            <a:ext cx="219075" cy="1809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0FC42B-125A-4987-903B-AA44C5D074C3}"/>
              </a:ext>
            </a:extLst>
          </p:cNvPr>
          <p:cNvCxnSpPr>
            <a:cxnSpLocks/>
          </p:cNvCxnSpPr>
          <p:nvPr/>
        </p:nvCxnSpPr>
        <p:spPr>
          <a:xfrm flipH="1" flipV="1">
            <a:off x="3914775" y="1267119"/>
            <a:ext cx="267802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518816-391E-46E8-902D-4C3C35034F91}"/>
              </a:ext>
            </a:extLst>
          </p:cNvPr>
          <p:cNvSpPr txBox="1"/>
          <p:nvPr/>
        </p:nvSpPr>
        <p:spPr>
          <a:xfrm>
            <a:off x="2309577" y="1046895"/>
            <a:ext cx="19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ΣΥΧΝΕΣ ΕΡΩΤΗΣΕΙΣ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B14C5A-1399-4A05-9920-E7B3EDB3EE9A}"/>
              </a:ext>
            </a:extLst>
          </p:cNvPr>
          <p:cNvSpPr txBox="1"/>
          <p:nvPr/>
        </p:nvSpPr>
        <p:spPr>
          <a:xfrm>
            <a:off x="8905501" y="1657677"/>
            <a:ext cx="253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Put question mark ; at the end of the sentence, </a:t>
            </a:r>
            <a:r>
              <a:rPr lang="en-US" sz="1400" dirty="0" err="1">
                <a:solidFill>
                  <a:srgbClr val="0070C0"/>
                </a:solidFill>
              </a:rPr>
              <a:t>ie</a:t>
            </a:r>
            <a:r>
              <a:rPr lang="en-US" sz="1400" dirty="0">
                <a:solidFill>
                  <a:srgbClr val="0070C0"/>
                </a:solidFill>
              </a:rPr>
              <a:t> Centrum;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13B3F9-0087-4499-9B9A-15D6E18757C4}"/>
              </a:ext>
            </a:extLst>
          </p:cNvPr>
          <p:cNvSpPr/>
          <p:nvPr/>
        </p:nvSpPr>
        <p:spPr>
          <a:xfrm>
            <a:off x="8105775" y="2692786"/>
            <a:ext cx="219075" cy="1809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ADCCB-1A7B-4D73-AE6D-57AFE4449D51}"/>
              </a:ext>
            </a:extLst>
          </p:cNvPr>
          <p:cNvSpPr txBox="1"/>
          <p:nvPr/>
        </p:nvSpPr>
        <p:spPr>
          <a:xfrm>
            <a:off x="8372101" y="2521663"/>
            <a:ext cx="253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Put question mark ; at the end of the sentence, </a:t>
            </a:r>
            <a:r>
              <a:rPr lang="en-US" sz="1400" dirty="0" err="1">
                <a:solidFill>
                  <a:srgbClr val="0070C0"/>
                </a:solidFill>
              </a:rPr>
              <a:t>ie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l-GR" sz="1400" dirty="0" err="1">
                <a:solidFill>
                  <a:srgbClr val="0070C0"/>
                </a:solidFill>
              </a:rPr>
              <a:t>γλουτένη</a:t>
            </a:r>
            <a:r>
              <a:rPr lang="en-US" sz="1400" dirty="0">
                <a:solidFill>
                  <a:srgbClr val="0070C0"/>
                </a:solidFill>
              </a:rPr>
              <a:t>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908563-58D4-4B98-ADA9-40E26ACA7318}"/>
              </a:ext>
            </a:extLst>
          </p:cNvPr>
          <p:cNvSpPr/>
          <p:nvPr/>
        </p:nvSpPr>
        <p:spPr>
          <a:xfrm>
            <a:off x="5914838" y="2954396"/>
            <a:ext cx="362137" cy="18097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72F98B-3BEC-42A4-B035-00C62EBAC4E2}"/>
              </a:ext>
            </a:extLst>
          </p:cNvPr>
          <p:cNvSpPr txBox="1"/>
          <p:nvPr/>
        </p:nvSpPr>
        <p:spPr>
          <a:xfrm>
            <a:off x="5790826" y="3120234"/>
            <a:ext cx="253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 </a:t>
            </a:r>
            <a:r>
              <a:rPr lang="el-GR" sz="1400" dirty="0">
                <a:solidFill>
                  <a:srgbClr val="0070C0"/>
                </a:solidFill>
              </a:rPr>
              <a:t>ιδανικά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C6AEA0-8BF2-41E2-81BF-DCD3B26A2953}"/>
              </a:ext>
            </a:extLst>
          </p:cNvPr>
          <p:cNvSpPr/>
          <p:nvPr/>
        </p:nvSpPr>
        <p:spPr>
          <a:xfrm>
            <a:off x="4400548" y="3557511"/>
            <a:ext cx="5524502" cy="1809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51E2B8-3E9B-478E-ABCE-7EC0D8ABBFA5}"/>
              </a:ext>
            </a:extLst>
          </p:cNvPr>
          <p:cNvCxnSpPr>
            <a:cxnSpLocks/>
          </p:cNvCxnSpPr>
          <p:nvPr/>
        </p:nvCxnSpPr>
        <p:spPr>
          <a:xfrm flipH="1" flipV="1">
            <a:off x="3833063" y="3557511"/>
            <a:ext cx="443661" cy="904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4710EF-3CE7-41F2-B5F6-410F2D6D73DE}"/>
              </a:ext>
            </a:extLst>
          </p:cNvPr>
          <p:cNvSpPr txBox="1"/>
          <p:nvPr/>
        </p:nvSpPr>
        <p:spPr>
          <a:xfrm>
            <a:off x="380251" y="3278666"/>
            <a:ext cx="3452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All the sentence is wrong. 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Ποια είναι η ιδανική ώρα μέσα στην ημέρα για να λαμβάνω τις </a:t>
            </a:r>
            <a:r>
              <a:rPr lang="el-GR" sz="1400" dirty="0" err="1">
                <a:solidFill>
                  <a:srgbClr val="0070C0"/>
                </a:solidFill>
              </a:rPr>
              <a:t>πολυβιταμίνες</a:t>
            </a:r>
            <a:r>
              <a:rPr lang="el-GR" sz="1400" dirty="0">
                <a:solidFill>
                  <a:srgbClr val="0070C0"/>
                </a:solidFill>
              </a:rPr>
              <a:t> </a:t>
            </a:r>
            <a:r>
              <a:rPr lang="el-GR" sz="1400" dirty="0" err="1">
                <a:solidFill>
                  <a:srgbClr val="0070C0"/>
                </a:solidFill>
              </a:rPr>
              <a:t>Centrum</a:t>
            </a:r>
            <a:r>
              <a:rPr lang="en-US" sz="1400" dirty="0">
                <a:solidFill>
                  <a:srgbClr val="0070C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604422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E72B48-1095-45E3-B284-315DA0D56004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1C502-894B-4AE2-85A2-23072D12DC51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2E9F8B-21FF-4EBC-8193-58B5E56FA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937" y="3067050"/>
            <a:ext cx="6391275" cy="7239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517B6D-BEF5-4F16-B221-A4565AC2205D}"/>
              </a:ext>
            </a:extLst>
          </p:cNvPr>
          <p:cNvSpPr txBox="1"/>
          <p:nvPr/>
        </p:nvSpPr>
        <p:spPr>
          <a:xfrm>
            <a:off x="769879" y="3059668"/>
            <a:ext cx="373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Disclaimer font size should become bigger as it needs to be readable (at the moment it is not)</a:t>
            </a:r>
          </a:p>
        </p:txBody>
      </p:sp>
    </p:spTree>
    <p:extLst>
      <p:ext uri="{BB962C8B-B14F-4D97-AF65-F5344CB8AC3E}">
        <p14:creationId xmlns:p14="http://schemas.microsoft.com/office/powerpoint/2010/main" val="139025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E72B48-1095-45E3-B284-315DA0D56004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2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1C502-894B-4AE2-85A2-23072D12DC51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8090AF-4BE8-48F4-9A3E-FC4C6ECD5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1837774"/>
            <a:ext cx="9124950" cy="344503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9DB3EEE-8F8B-486A-AA36-D199E555867D}"/>
              </a:ext>
            </a:extLst>
          </p:cNvPr>
          <p:cNvSpPr/>
          <p:nvPr/>
        </p:nvSpPr>
        <p:spPr>
          <a:xfrm>
            <a:off x="3328670" y="1905000"/>
            <a:ext cx="1319530" cy="64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6ECF747-F371-48F0-9F68-F490FE83B1B8}"/>
              </a:ext>
            </a:extLst>
          </p:cNvPr>
          <p:cNvCxnSpPr/>
          <p:nvPr/>
        </p:nvCxnSpPr>
        <p:spPr>
          <a:xfrm flipH="1">
            <a:off x="2533650" y="2228850"/>
            <a:ext cx="6953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47C82A-F8A7-4941-BDB2-3C9251129C45}"/>
              </a:ext>
            </a:extLst>
          </p:cNvPr>
          <p:cNvSpPr txBox="1"/>
          <p:nvPr/>
        </p:nvSpPr>
        <p:spPr>
          <a:xfrm>
            <a:off x="296011" y="197167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Can we please increase the size of Centrum logo?</a:t>
            </a:r>
            <a:endParaRPr lang="el-GR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3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F798C6-0149-47F4-AACA-4818C1F1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652"/>
            <a:ext cx="10201275" cy="5067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B8CF77-F9D6-46A7-AB82-318CC00E7F0B}"/>
              </a:ext>
            </a:extLst>
          </p:cNvPr>
          <p:cNvSpPr/>
          <p:nvPr/>
        </p:nvSpPr>
        <p:spPr>
          <a:xfrm>
            <a:off x="7930206" y="1342886"/>
            <a:ext cx="1319530" cy="447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880B17-262D-45A8-BB1E-FDBF1CC225B3}"/>
              </a:ext>
            </a:extLst>
          </p:cNvPr>
          <p:cNvCxnSpPr>
            <a:cxnSpLocks/>
          </p:cNvCxnSpPr>
          <p:nvPr/>
        </p:nvCxnSpPr>
        <p:spPr>
          <a:xfrm>
            <a:off x="8448677" y="2827050"/>
            <a:ext cx="262793" cy="1057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EE6D33-B5A5-4CE0-81AC-F3B4E8EABE9A}"/>
              </a:ext>
            </a:extLst>
          </p:cNvPr>
          <p:cNvSpPr txBox="1"/>
          <p:nvPr/>
        </p:nvSpPr>
        <p:spPr>
          <a:xfrm>
            <a:off x="7099614" y="424021"/>
            <a:ext cx="366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font type seems to be different than the Greek language. Can it be the same?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BB9BF-9085-447C-9941-D4B40AAC6514}"/>
              </a:ext>
            </a:extLst>
          </p:cNvPr>
          <p:cNvSpPr/>
          <p:nvPr/>
        </p:nvSpPr>
        <p:spPr>
          <a:xfrm>
            <a:off x="6341453" y="2624781"/>
            <a:ext cx="2107222" cy="2612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AD7EB-0677-416F-B795-3A1BCC912E58}"/>
              </a:ext>
            </a:extLst>
          </p:cNvPr>
          <p:cNvSpPr txBox="1"/>
          <p:nvPr/>
        </p:nvSpPr>
        <p:spPr>
          <a:xfrm>
            <a:off x="9732105" y="1565345"/>
            <a:ext cx="2104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Remove both circles. No need to have them in GR template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EEC9D8-BB86-4775-8998-BA7A26C2C8DE}"/>
              </a:ext>
            </a:extLst>
          </p:cNvPr>
          <p:cNvCxnSpPr>
            <a:cxnSpLocks/>
          </p:cNvCxnSpPr>
          <p:nvPr/>
        </p:nvCxnSpPr>
        <p:spPr>
          <a:xfrm flipV="1">
            <a:off x="9535958" y="1934677"/>
            <a:ext cx="196147" cy="3296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7BD7BC6-B218-433A-900A-F8AB77C6FD2E}"/>
              </a:ext>
            </a:extLst>
          </p:cNvPr>
          <p:cNvSpPr/>
          <p:nvPr/>
        </p:nvSpPr>
        <p:spPr>
          <a:xfrm>
            <a:off x="8974266" y="2438399"/>
            <a:ext cx="1112709" cy="447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8A013-BFEB-43DA-B8A2-213543B05AB1}"/>
              </a:ext>
            </a:extLst>
          </p:cNvPr>
          <p:cNvSpPr txBox="1"/>
          <p:nvPr/>
        </p:nvSpPr>
        <p:spPr>
          <a:xfrm>
            <a:off x="9390499" y="6202356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B9422-927B-4802-9EF7-E3633C28DF49}"/>
              </a:ext>
            </a:extLst>
          </p:cNvPr>
          <p:cNvSpPr/>
          <p:nvPr/>
        </p:nvSpPr>
        <p:spPr>
          <a:xfrm>
            <a:off x="7960703" y="6263167"/>
            <a:ext cx="1154722" cy="2408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5B73A4-D269-4E25-BDDD-4D517397D510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9127706" y="6356245"/>
            <a:ext cx="262793" cy="543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D7F2ABA-0BAB-4D0D-A577-82A8DA09812B}"/>
              </a:ext>
            </a:extLst>
          </p:cNvPr>
          <p:cNvSpPr txBox="1"/>
          <p:nvPr/>
        </p:nvSpPr>
        <p:spPr>
          <a:xfrm>
            <a:off x="8355449" y="2875766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64CADF-6F93-465B-B894-A4757F0E1782}"/>
              </a:ext>
            </a:extLst>
          </p:cNvPr>
          <p:cNvSpPr/>
          <p:nvPr/>
        </p:nvSpPr>
        <p:spPr>
          <a:xfrm>
            <a:off x="5874728" y="3530494"/>
            <a:ext cx="1650022" cy="237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6AF207-D08C-49C4-82A0-650FC16082CC}"/>
              </a:ext>
            </a:extLst>
          </p:cNvPr>
          <p:cNvCxnSpPr>
            <a:cxnSpLocks/>
          </p:cNvCxnSpPr>
          <p:nvPr/>
        </p:nvCxnSpPr>
        <p:spPr>
          <a:xfrm flipV="1">
            <a:off x="8613396" y="956868"/>
            <a:ext cx="0" cy="3456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FCA1D2-0222-4B81-911D-51F2CA119686}"/>
              </a:ext>
            </a:extLst>
          </p:cNvPr>
          <p:cNvCxnSpPr>
            <a:cxnSpLocks/>
          </p:cNvCxnSpPr>
          <p:nvPr/>
        </p:nvCxnSpPr>
        <p:spPr>
          <a:xfrm flipV="1">
            <a:off x="7580470" y="3626242"/>
            <a:ext cx="349736" cy="460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0AC5B12-CF77-4E9D-BCE5-F3F85DA55484}"/>
              </a:ext>
            </a:extLst>
          </p:cNvPr>
          <p:cNvSpPr txBox="1"/>
          <p:nvPr/>
        </p:nvSpPr>
        <p:spPr>
          <a:xfrm>
            <a:off x="7904423" y="3507224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301413-3B9D-469A-8C3D-31CDEA0D30DB}"/>
              </a:ext>
            </a:extLst>
          </p:cNvPr>
          <p:cNvSpPr/>
          <p:nvPr/>
        </p:nvSpPr>
        <p:spPr>
          <a:xfrm>
            <a:off x="7842498" y="4017822"/>
            <a:ext cx="1272927" cy="240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2106AD-211A-4D8A-B311-E162CADF412C}"/>
              </a:ext>
            </a:extLst>
          </p:cNvPr>
          <p:cNvSpPr/>
          <p:nvPr/>
        </p:nvSpPr>
        <p:spPr>
          <a:xfrm>
            <a:off x="5238265" y="4220982"/>
            <a:ext cx="636464" cy="237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FE2BAE9-2A67-4BBB-852B-757F9D277E7E}"/>
              </a:ext>
            </a:extLst>
          </p:cNvPr>
          <p:cNvCxnSpPr>
            <a:cxnSpLocks/>
          </p:cNvCxnSpPr>
          <p:nvPr/>
        </p:nvCxnSpPr>
        <p:spPr>
          <a:xfrm flipV="1">
            <a:off x="9133746" y="4084216"/>
            <a:ext cx="349736" cy="460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EBB8F42-BA86-4D70-BDB0-40B32BEA92FA}"/>
              </a:ext>
            </a:extLst>
          </p:cNvPr>
          <p:cNvSpPr txBox="1"/>
          <p:nvPr/>
        </p:nvSpPr>
        <p:spPr>
          <a:xfrm>
            <a:off x="9408632" y="3966054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85A8D3-6E25-4803-B562-3C288B049C65}"/>
              </a:ext>
            </a:extLst>
          </p:cNvPr>
          <p:cNvSpPr txBox="1"/>
          <p:nvPr/>
        </p:nvSpPr>
        <p:spPr>
          <a:xfrm>
            <a:off x="5874728" y="4185863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5F9C22-ABE2-4B1A-94C0-6AABCE61D9E7}"/>
              </a:ext>
            </a:extLst>
          </p:cNvPr>
          <p:cNvSpPr/>
          <p:nvPr/>
        </p:nvSpPr>
        <p:spPr>
          <a:xfrm>
            <a:off x="4926008" y="3423857"/>
            <a:ext cx="307003" cy="1700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8EBC26-5746-4FB8-A699-707F2F9E162A}"/>
              </a:ext>
            </a:extLst>
          </p:cNvPr>
          <p:cNvSpPr txBox="1"/>
          <p:nvPr/>
        </p:nvSpPr>
        <p:spPr>
          <a:xfrm>
            <a:off x="3382351" y="5208066"/>
            <a:ext cx="1976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Can the bullet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F36A471-BCDA-45DF-BEE5-FE89A3465382}"/>
              </a:ext>
            </a:extLst>
          </p:cNvPr>
          <p:cNvCxnSpPr>
            <a:cxnSpLocks/>
          </p:cNvCxnSpPr>
          <p:nvPr/>
        </p:nvCxnSpPr>
        <p:spPr>
          <a:xfrm flipH="1">
            <a:off x="4239834" y="4429309"/>
            <a:ext cx="668969" cy="7258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DED0C16-7714-49A2-8DC1-F66183A93497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7B3542-C0AA-4166-9BCA-3388B22C8A13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8149C1-9C0F-41B3-A331-CE61391C0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90" b="94795" l="5242" r="94220">
                        <a14:foregroundMark x1="8871" y1="52603" x2="9677" y2="45616"/>
                        <a14:foregroundMark x1="5376" y1="57260" x2="5376" y2="54110"/>
                        <a14:foregroundMark x1="51075" y1="90411" x2="51075" y2="81918"/>
                        <a14:foregroundMark x1="27688" y1="90137" x2="30780" y2="89863"/>
                        <a14:foregroundMark x1="47984" y1="94521" x2="51882" y2="94795"/>
                        <a14:foregroundMark x1="17473" y1="80548" x2="21102" y2="83699"/>
                        <a14:foregroundMark x1="70430" y1="90137" x2="72177" y2="89589"/>
                        <a14:foregroundMark x1="38306" y1="6027" x2="44220" y2="6027"/>
                        <a14:foregroundMark x1="92742" y1="61096" x2="94220" y2="552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18" y="1187273"/>
            <a:ext cx="4530476" cy="44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22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089DD-FE5E-4FA5-95EF-A560F81C7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1052394"/>
            <a:ext cx="9458960" cy="475321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8537482-5005-4C6A-87C2-45B2AE616202}"/>
              </a:ext>
            </a:extLst>
          </p:cNvPr>
          <p:cNvSpPr/>
          <p:nvPr/>
        </p:nvSpPr>
        <p:spPr>
          <a:xfrm>
            <a:off x="7253218" y="1183182"/>
            <a:ext cx="1565662" cy="49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9A9717-59CC-47F0-9CB4-7F3126B3C276}"/>
              </a:ext>
            </a:extLst>
          </p:cNvPr>
          <p:cNvSpPr txBox="1"/>
          <p:nvPr/>
        </p:nvSpPr>
        <p:spPr>
          <a:xfrm>
            <a:off x="6550974" y="260410"/>
            <a:ext cx="366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font type seems to be different than the Greek language. Can it be the same?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1E8F3BB-EB5B-41BE-907A-35F8ECB085D7}"/>
              </a:ext>
            </a:extLst>
          </p:cNvPr>
          <p:cNvCxnSpPr>
            <a:cxnSpLocks/>
          </p:cNvCxnSpPr>
          <p:nvPr/>
        </p:nvCxnSpPr>
        <p:spPr>
          <a:xfrm flipV="1">
            <a:off x="8064756" y="793257"/>
            <a:ext cx="0" cy="3456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8701B16-EE75-4262-BDCF-6200865B7D65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2BC194-47FF-4B74-956E-D3068BE889CF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748370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7BC51C-A5BB-4E90-9C05-0AA189C8D3F8}"/>
              </a:ext>
            </a:extLst>
          </p:cNvPr>
          <p:cNvGrpSpPr/>
          <p:nvPr/>
        </p:nvGrpSpPr>
        <p:grpSpPr>
          <a:xfrm>
            <a:off x="7230386" y="0"/>
            <a:ext cx="3294739" cy="6359430"/>
            <a:chOff x="7230386" y="0"/>
            <a:chExt cx="3294739" cy="63594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BF2391-1ABA-4F29-B06C-454C53CF3979}"/>
                </a:ext>
              </a:extLst>
            </p:cNvPr>
            <p:cNvGrpSpPr/>
            <p:nvPr/>
          </p:nvGrpSpPr>
          <p:grpSpPr>
            <a:xfrm>
              <a:off x="7230386" y="0"/>
              <a:ext cx="3294739" cy="6173883"/>
              <a:chOff x="5860431" y="-274320"/>
              <a:chExt cx="3504862" cy="6567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B5FC1A4-5963-48BA-847E-739C2125F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0431" y="-274320"/>
                <a:ext cx="3504862" cy="388112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BE52DD1-AE1C-4C09-8508-F496521C7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9435"/>
              <a:stretch/>
            </p:blipFill>
            <p:spPr>
              <a:xfrm>
                <a:off x="5937784" y="3606800"/>
                <a:ext cx="3427509" cy="2686505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E7499F9-7D92-4277-A784-147B3C269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4052" y="5674286"/>
              <a:ext cx="3241073" cy="685144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B67F60C-089E-4016-A3E2-34B014D71B6C}"/>
              </a:ext>
            </a:extLst>
          </p:cNvPr>
          <p:cNvSpPr/>
          <p:nvPr/>
        </p:nvSpPr>
        <p:spPr>
          <a:xfrm>
            <a:off x="8915400" y="3057524"/>
            <a:ext cx="314325" cy="1792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AC55A-A42E-4BBB-B54D-A10A65429788}"/>
              </a:ext>
            </a:extLst>
          </p:cNvPr>
          <p:cNvSpPr txBox="1"/>
          <p:nvPr/>
        </p:nvSpPr>
        <p:spPr>
          <a:xfrm>
            <a:off x="5244673" y="2903635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Replace /200% with </a:t>
            </a:r>
            <a:r>
              <a:rPr lang="el-GR" sz="1400" dirty="0">
                <a:solidFill>
                  <a:srgbClr val="0070C0"/>
                </a:solidFill>
              </a:rPr>
              <a:t>σε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B47991-57F0-498F-8D6C-F939A2FB24AE}"/>
              </a:ext>
            </a:extLst>
          </p:cNvPr>
          <p:cNvCxnSpPr>
            <a:cxnSpLocks/>
          </p:cNvCxnSpPr>
          <p:nvPr/>
        </p:nvCxnSpPr>
        <p:spPr>
          <a:xfrm flipH="1" flipV="1">
            <a:off x="7105650" y="3057524"/>
            <a:ext cx="179074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F77B9-5073-4A35-AC39-899AF02F6568}"/>
              </a:ext>
            </a:extLst>
          </p:cNvPr>
          <p:cNvSpPr/>
          <p:nvPr/>
        </p:nvSpPr>
        <p:spPr>
          <a:xfrm>
            <a:off x="8358013" y="3238841"/>
            <a:ext cx="20037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F3E3F4-0D96-401F-8ABF-4269EED72D90}"/>
              </a:ext>
            </a:extLst>
          </p:cNvPr>
          <p:cNvCxnSpPr>
            <a:cxnSpLocks/>
          </p:cNvCxnSpPr>
          <p:nvPr/>
        </p:nvCxnSpPr>
        <p:spPr>
          <a:xfrm flipH="1" flipV="1">
            <a:off x="7105650" y="3384351"/>
            <a:ext cx="1189996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48FC16-D70B-4211-92D0-96276C406943}"/>
              </a:ext>
            </a:extLst>
          </p:cNvPr>
          <p:cNvSpPr txBox="1"/>
          <p:nvPr/>
        </p:nvSpPr>
        <p:spPr>
          <a:xfrm>
            <a:off x="5661857" y="3220936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word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3276A-6EFA-43D0-8E74-EF7A8F69EB50}"/>
              </a:ext>
            </a:extLst>
          </p:cNvPr>
          <p:cNvSpPr/>
          <p:nvPr/>
        </p:nvSpPr>
        <p:spPr>
          <a:xfrm>
            <a:off x="8981725" y="3655210"/>
            <a:ext cx="686150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DE50C7-B3F9-4398-BAF4-365F175359FC}"/>
              </a:ext>
            </a:extLst>
          </p:cNvPr>
          <p:cNvCxnSpPr>
            <a:cxnSpLocks/>
          </p:cNvCxnSpPr>
          <p:nvPr/>
        </p:nvCxnSpPr>
        <p:spPr>
          <a:xfrm flipH="1">
            <a:off x="7105650" y="3648441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289840-6CD2-44A5-BD99-2546C34AC46E}"/>
              </a:ext>
            </a:extLst>
          </p:cNvPr>
          <p:cNvSpPr txBox="1"/>
          <p:nvPr/>
        </p:nvSpPr>
        <p:spPr>
          <a:xfrm>
            <a:off x="4657726" y="3499013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9CC69D-5B7A-4806-A832-C7945D9E1070}"/>
              </a:ext>
            </a:extLst>
          </p:cNvPr>
          <p:cNvCxnSpPr/>
          <p:nvPr/>
        </p:nvCxnSpPr>
        <p:spPr>
          <a:xfrm>
            <a:off x="8715375" y="4295775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503FC4-1FA3-4F8E-9829-F410C413CABA}"/>
              </a:ext>
            </a:extLst>
          </p:cNvPr>
          <p:cNvCxnSpPr>
            <a:cxnSpLocks/>
          </p:cNvCxnSpPr>
          <p:nvPr/>
        </p:nvCxnSpPr>
        <p:spPr>
          <a:xfrm>
            <a:off x="7653022" y="4457700"/>
            <a:ext cx="21767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B4C029-F668-4075-A73E-3B323AEC6DC1}"/>
              </a:ext>
            </a:extLst>
          </p:cNvPr>
          <p:cNvCxnSpPr>
            <a:cxnSpLocks/>
          </p:cNvCxnSpPr>
          <p:nvPr/>
        </p:nvCxnSpPr>
        <p:spPr>
          <a:xfrm>
            <a:off x="7653022" y="4619625"/>
            <a:ext cx="10623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C322E6-5180-4FAF-A4CA-9076E8C03E62}"/>
              </a:ext>
            </a:extLst>
          </p:cNvPr>
          <p:cNvCxnSpPr>
            <a:cxnSpLocks/>
          </p:cNvCxnSpPr>
          <p:nvPr/>
        </p:nvCxnSpPr>
        <p:spPr>
          <a:xfrm flipH="1">
            <a:off x="7105650" y="4380108"/>
            <a:ext cx="47164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2318F16-AE67-4EAE-9F2D-39B8EAAD7F77}"/>
              </a:ext>
            </a:extLst>
          </p:cNvPr>
          <p:cNvSpPr txBox="1"/>
          <p:nvPr/>
        </p:nvSpPr>
        <p:spPr>
          <a:xfrm>
            <a:off x="4323906" y="4066121"/>
            <a:ext cx="2906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underlined text should be put in separate bullet as it is in the English master template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27A8B5-C2DE-4974-BA59-55A6425AECC5}"/>
              </a:ext>
            </a:extLst>
          </p:cNvPr>
          <p:cNvSpPr txBox="1"/>
          <p:nvPr/>
        </p:nvSpPr>
        <p:spPr>
          <a:xfrm>
            <a:off x="3719365" y="2080824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3E59020-843C-4F2A-9677-5BE3936DB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0" y="91003"/>
            <a:ext cx="762000" cy="847725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4F6687-B063-4BD8-B1DF-BEF88AB713FC}"/>
              </a:ext>
            </a:extLst>
          </p:cNvPr>
          <p:cNvCxnSpPr>
            <a:cxnSpLocks/>
          </p:cNvCxnSpPr>
          <p:nvPr/>
        </p:nvCxnSpPr>
        <p:spPr>
          <a:xfrm>
            <a:off x="10224864" y="337191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A1B9A32-18AD-4DF8-803F-78D6A8960BDC}"/>
              </a:ext>
            </a:extLst>
          </p:cNvPr>
          <p:cNvSpPr txBox="1"/>
          <p:nvPr/>
        </p:nvSpPr>
        <p:spPr>
          <a:xfrm>
            <a:off x="10422019" y="456918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F6F976-3A1C-42AF-95F8-25A63C48D166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0B6E4-D353-4F4C-A2D5-5F38596546BA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242697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BABA2F-F322-4B96-81F8-9940E453E15D}"/>
              </a:ext>
            </a:extLst>
          </p:cNvPr>
          <p:cNvGrpSpPr/>
          <p:nvPr/>
        </p:nvGrpSpPr>
        <p:grpSpPr>
          <a:xfrm>
            <a:off x="7162253" y="263857"/>
            <a:ext cx="3451772" cy="6577781"/>
            <a:chOff x="7162253" y="263857"/>
            <a:chExt cx="3451772" cy="65777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19BA7E-CDF0-496A-BFA9-1840CA3AF1D7}"/>
                </a:ext>
              </a:extLst>
            </p:cNvPr>
            <p:cNvGrpSpPr/>
            <p:nvPr/>
          </p:nvGrpSpPr>
          <p:grpSpPr>
            <a:xfrm>
              <a:off x="7162253" y="263857"/>
              <a:ext cx="3451772" cy="6330286"/>
              <a:chOff x="6579338" y="145534"/>
              <a:chExt cx="3834662" cy="703247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984DFC7-317F-43DD-869B-28D5E6509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40298" y="145534"/>
                <a:ext cx="3702526" cy="414528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79D2BAC-7A23-4370-B550-AE089E937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79338" y="4260334"/>
                <a:ext cx="3834662" cy="2917677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E440D2-5BD8-4C64-9615-E16D3CEBC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5480" y="6137373"/>
              <a:ext cx="3331525" cy="70426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E5DEF5C-D946-43AF-87C5-F2437B235E48}"/>
              </a:ext>
            </a:extLst>
          </p:cNvPr>
          <p:cNvSpPr/>
          <p:nvPr/>
        </p:nvSpPr>
        <p:spPr>
          <a:xfrm>
            <a:off x="8902591" y="3409950"/>
            <a:ext cx="314325" cy="1792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DBA2F-04E6-46EE-9002-04517C558DDF}"/>
              </a:ext>
            </a:extLst>
          </p:cNvPr>
          <p:cNvSpPr txBox="1"/>
          <p:nvPr/>
        </p:nvSpPr>
        <p:spPr>
          <a:xfrm>
            <a:off x="5171088" y="3256061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Replace /200% with </a:t>
            </a:r>
            <a:r>
              <a:rPr lang="el-GR" sz="1400" dirty="0">
                <a:solidFill>
                  <a:srgbClr val="0070C0"/>
                </a:solidFill>
              </a:rPr>
              <a:t>σε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AEBD16-B403-48CA-A4EE-7D2E8980F47B}"/>
              </a:ext>
            </a:extLst>
          </p:cNvPr>
          <p:cNvCxnSpPr>
            <a:cxnSpLocks/>
          </p:cNvCxnSpPr>
          <p:nvPr/>
        </p:nvCxnSpPr>
        <p:spPr>
          <a:xfrm flipH="1" flipV="1">
            <a:off x="7032065" y="3409950"/>
            <a:ext cx="179074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64635-B6F3-4765-8073-7029A1FD35C7}"/>
              </a:ext>
            </a:extLst>
          </p:cNvPr>
          <p:cNvSpPr/>
          <p:nvPr/>
        </p:nvSpPr>
        <p:spPr>
          <a:xfrm>
            <a:off x="8903100" y="3974566"/>
            <a:ext cx="754765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89910C-D538-4D2B-BD58-A5BDCDE9B2A9}"/>
              </a:ext>
            </a:extLst>
          </p:cNvPr>
          <p:cNvCxnSpPr>
            <a:cxnSpLocks/>
          </p:cNvCxnSpPr>
          <p:nvPr/>
        </p:nvCxnSpPr>
        <p:spPr>
          <a:xfrm flipH="1">
            <a:off x="7008837" y="3966542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F6845E-F60B-41AB-8263-87E38A26948E}"/>
              </a:ext>
            </a:extLst>
          </p:cNvPr>
          <p:cNvSpPr txBox="1"/>
          <p:nvPr/>
        </p:nvSpPr>
        <p:spPr>
          <a:xfrm>
            <a:off x="4599437" y="3788539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AEE3BB-EC36-4750-8327-0D33F0B634C2}"/>
              </a:ext>
            </a:extLst>
          </p:cNvPr>
          <p:cNvSpPr/>
          <p:nvPr/>
        </p:nvSpPr>
        <p:spPr>
          <a:xfrm>
            <a:off x="7467393" y="4154309"/>
            <a:ext cx="1171782" cy="17003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CBC10-E248-493F-BE41-EBB48C28C74D}"/>
              </a:ext>
            </a:extLst>
          </p:cNvPr>
          <p:cNvSpPr txBox="1"/>
          <p:nvPr/>
        </p:nvSpPr>
        <p:spPr>
          <a:xfrm>
            <a:off x="4642760" y="4144660"/>
            <a:ext cx="236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this text as: 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μαγνήσιο που συμβάλλουν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EABA83-5043-4CAE-BCFA-1439D62FE908}"/>
              </a:ext>
            </a:extLst>
          </p:cNvPr>
          <p:cNvCxnSpPr>
            <a:cxnSpLocks/>
          </p:cNvCxnSpPr>
          <p:nvPr/>
        </p:nvCxnSpPr>
        <p:spPr>
          <a:xfrm flipH="1">
            <a:off x="6534150" y="4273529"/>
            <a:ext cx="933243" cy="508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C49C21-3B78-485F-8734-A6F8B047F535}"/>
              </a:ext>
            </a:extLst>
          </p:cNvPr>
          <p:cNvCxnSpPr>
            <a:cxnSpLocks/>
          </p:cNvCxnSpPr>
          <p:nvPr/>
        </p:nvCxnSpPr>
        <p:spPr>
          <a:xfrm>
            <a:off x="8132494" y="4639305"/>
            <a:ext cx="16354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5AB590-5D27-4753-BD7B-64FC46630E35}"/>
              </a:ext>
            </a:extLst>
          </p:cNvPr>
          <p:cNvCxnSpPr>
            <a:cxnSpLocks/>
          </p:cNvCxnSpPr>
          <p:nvPr/>
        </p:nvCxnSpPr>
        <p:spPr>
          <a:xfrm>
            <a:off x="7467393" y="4801230"/>
            <a:ext cx="23005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277694-E635-4579-B37C-D2760BF8A507}"/>
              </a:ext>
            </a:extLst>
          </p:cNvPr>
          <p:cNvCxnSpPr>
            <a:cxnSpLocks/>
          </p:cNvCxnSpPr>
          <p:nvPr/>
        </p:nvCxnSpPr>
        <p:spPr>
          <a:xfrm>
            <a:off x="7467393" y="49726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930BC9-5413-41C8-880D-F98F49CE0C58}"/>
              </a:ext>
            </a:extLst>
          </p:cNvPr>
          <p:cNvCxnSpPr>
            <a:cxnSpLocks/>
          </p:cNvCxnSpPr>
          <p:nvPr/>
        </p:nvCxnSpPr>
        <p:spPr>
          <a:xfrm>
            <a:off x="7467393" y="51250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C5DB1B-5D08-47C7-B576-D888D439FA36}"/>
              </a:ext>
            </a:extLst>
          </p:cNvPr>
          <p:cNvCxnSpPr>
            <a:cxnSpLocks/>
          </p:cNvCxnSpPr>
          <p:nvPr/>
        </p:nvCxnSpPr>
        <p:spPr>
          <a:xfrm>
            <a:off x="7467393" y="52774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FC7276-A68D-4F6B-898D-C2A59B3A2A90}"/>
              </a:ext>
            </a:extLst>
          </p:cNvPr>
          <p:cNvCxnSpPr>
            <a:cxnSpLocks/>
          </p:cNvCxnSpPr>
          <p:nvPr/>
        </p:nvCxnSpPr>
        <p:spPr>
          <a:xfrm flipH="1" flipV="1">
            <a:off x="6534150" y="4966638"/>
            <a:ext cx="913647" cy="253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6698DE9-D0A2-4E9A-8F9D-73951FFBFDD4}"/>
              </a:ext>
            </a:extLst>
          </p:cNvPr>
          <p:cNvSpPr txBox="1"/>
          <p:nvPr/>
        </p:nvSpPr>
        <p:spPr>
          <a:xfrm>
            <a:off x="819150" y="4787100"/>
            <a:ext cx="5949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underlined text should be put in separate bullet as it is in the English master template. Rewrite the whole text as follows:</a:t>
            </a:r>
            <a:endParaRPr lang="el-GR" sz="1400" dirty="0">
              <a:solidFill>
                <a:srgbClr val="0070C0"/>
              </a:solidFill>
            </a:endParaRPr>
          </a:p>
          <a:p>
            <a:r>
              <a:rPr lang="el-GR" sz="1400" dirty="0">
                <a:solidFill>
                  <a:srgbClr val="0070C0"/>
                </a:solidFill>
              </a:rPr>
              <a:t>Με </a:t>
            </a:r>
            <a:r>
              <a:rPr lang="el-GR" sz="1400" dirty="0" err="1">
                <a:solidFill>
                  <a:srgbClr val="0070C0"/>
                </a:solidFill>
              </a:rPr>
              <a:t>βιοτίνη</a:t>
            </a:r>
            <a:r>
              <a:rPr lang="el-GR" sz="1400" dirty="0">
                <a:solidFill>
                  <a:srgbClr val="0070C0"/>
                </a:solidFill>
              </a:rPr>
              <a:t>, ψευδάργυρο και σελήνιο που συμβάλλουν στη διατήρηση της φυσιολογικής κατάστασης των μαλλιών, των νυχιών και του δέρματος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7A0961-1253-4468-9C1E-AFBFB303BB48}"/>
              </a:ext>
            </a:extLst>
          </p:cNvPr>
          <p:cNvSpPr txBox="1"/>
          <p:nvPr/>
        </p:nvSpPr>
        <p:spPr>
          <a:xfrm>
            <a:off x="3624115" y="2454546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64EC59-35D2-47A5-9CEE-E963E9340345}"/>
              </a:ext>
            </a:extLst>
          </p:cNvPr>
          <p:cNvSpPr txBox="1"/>
          <p:nvPr/>
        </p:nvSpPr>
        <p:spPr>
          <a:xfrm>
            <a:off x="10614025" y="5466223"/>
            <a:ext cx="1490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this text as follows:</a:t>
            </a:r>
          </a:p>
          <a:p>
            <a:r>
              <a:rPr lang="en-US" sz="1400" dirty="0">
                <a:solidFill>
                  <a:srgbClr val="0070C0"/>
                </a:solidFill>
              </a:rPr>
              <a:t>30 </a:t>
            </a:r>
            <a:r>
              <a:rPr lang="el-GR" sz="1400" dirty="0">
                <a:solidFill>
                  <a:srgbClr val="0070C0"/>
                </a:solidFill>
              </a:rPr>
              <a:t>και 60 δισκίων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CE4604-14AD-43DB-847E-F08B50FA7579}"/>
              </a:ext>
            </a:extLst>
          </p:cNvPr>
          <p:cNvSpPr/>
          <p:nvPr/>
        </p:nvSpPr>
        <p:spPr>
          <a:xfrm>
            <a:off x="9065994" y="5989443"/>
            <a:ext cx="1135281" cy="1629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E7E0C1-0F50-4CC7-8C0D-9BF1FE092B15}"/>
              </a:ext>
            </a:extLst>
          </p:cNvPr>
          <p:cNvCxnSpPr>
            <a:cxnSpLocks/>
          </p:cNvCxnSpPr>
          <p:nvPr/>
        </p:nvCxnSpPr>
        <p:spPr>
          <a:xfrm flipV="1">
            <a:off x="10001429" y="5656069"/>
            <a:ext cx="612596" cy="2924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40D98F6-C667-4723-AFE8-761B96415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102" y="448707"/>
            <a:ext cx="762000" cy="847725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D03BEE9-6E79-401B-9938-0B87A7B30BDA}"/>
              </a:ext>
            </a:extLst>
          </p:cNvPr>
          <p:cNvCxnSpPr>
            <a:cxnSpLocks/>
          </p:cNvCxnSpPr>
          <p:nvPr/>
        </p:nvCxnSpPr>
        <p:spPr>
          <a:xfrm>
            <a:off x="10214816" y="694895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1E391A6-A3C8-4355-8182-CE237467EE2D}"/>
              </a:ext>
            </a:extLst>
          </p:cNvPr>
          <p:cNvSpPr txBox="1"/>
          <p:nvPr/>
        </p:nvSpPr>
        <p:spPr>
          <a:xfrm>
            <a:off x="10411971" y="814622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6EC676-2FC9-4F97-BBCB-43C66BAC4F6A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6AB707-E0E5-4096-93E3-95C92DAB528E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65280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F798C6-0149-47F4-AACA-4818C1F1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652"/>
            <a:ext cx="10201275" cy="5067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B8CF77-F9D6-46A7-AB82-318CC00E7F0B}"/>
              </a:ext>
            </a:extLst>
          </p:cNvPr>
          <p:cNvSpPr/>
          <p:nvPr/>
        </p:nvSpPr>
        <p:spPr>
          <a:xfrm>
            <a:off x="7930206" y="1342886"/>
            <a:ext cx="1319530" cy="447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880B17-262D-45A8-BB1E-FDBF1CC225B3}"/>
              </a:ext>
            </a:extLst>
          </p:cNvPr>
          <p:cNvCxnSpPr>
            <a:cxnSpLocks/>
          </p:cNvCxnSpPr>
          <p:nvPr/>
        </p:nvCxnSpPr>
        <p:spPr>
          <a:xfrm>
            <a:off x="8448677" y="2827050"/>
            <a:ext cx="262793" cy="1057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EE6D33-B5A5-4CE0-81AC-F3B4E8EABE9A}"/>
              </a:ext>
            </a:extLst>
          </p:cNvPr>
          <p:cNvSpPr txBox="1"/>
          <p:nvPr/>
        </p:nvSpPr>
        <p:spPr>
          <a:xfrm>
            <a:off x="7099614" y="424021"/>
            <a:ext cx="366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font type seems to be different than the Greek language. Can it be the same?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BB9BF-9085-447C-9941-D4B40AAC6514}"/>
              </a:ext>
            </a:extLst>
          </p:cNvPr>
          <p:cNvSpPr/>
          <p:nvPr/>
        </p:nvSpPr>
        <p:spPr>
          <a:xfrm>
            <a:off x="6341453" y="2624781"/>
            <a:ext cx="2107222" cy="2612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AD7EB-0677-416F-B795-3A1BCC912E58}"/>
              </a:ext>
            </a:extLst>
          </p:cNvPr>
          <p:cNvSpPr txBox="1"/>
          <p:nvPr/>
        </p:nvSpPr>
        <p:spPr>
          <a:xfrm>
            <a:off x="9732105" y="1565345"/>
            <a:ext cx="2104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Remove both circles. No need to have them in GR template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EEC9D8-BB86-4775-8998-BA7A26C2C8DE}"/>
              </a:ext>
            </a:extLst>
          </p:cNvPr>
          <p:cNvCxnSpPr>
            <a:cxnSpLocks/>
          </p:cNvCxnSpPr>
          <p:nvPr/>
        </p:nvCxnSpPr>
        <p:spPr>
          <a:xfrm flipV="1">
            <a:off x="9535958" y="1934677"/>
            <a:ext cx="196147" cy="3296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7BD7BC6-B218-433A-900A-F8AB77C6FD2E}"/>
              </a:ext>
            </a:extLst>
          </p:cNvPr>
          <p:cNvSpPr/>
          <p:nvPr/>
        </p:nvSpPr>
        <p:spPr>
          <a:xfrm>
            <a:off x="8974266" y="2438399"/>
            <a:ext cx="1112709" cy="447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8A013-BFEB-43DA-B8A2-213543B05AB1}"/>
              </a:ext>
            </a:extLst>
          </p:cNvPr>
          <p:cNvSpPr txBox="1"/>
          <p:nvPr/>
        </p:nvSpPr>
        <p:spPr>
          <a:xfrm>
            <a:off x="9390499" y="6202356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B9422-927B-4802-9EF7-E3633C28DF49}"/>
              </a:ext>
            </a:extLst>
          </p:cNvPr>
          <p:cNvSpPr/>
          <p:nvPr/>
        </p:nvSpPr>
        <p:spPr>
          <a:xfrm>
            <a:off x="7960703" y="6263167"/>
            <a:ext cx="1154722" cy="2408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5B73A4-D269-4E25-BDDD-4D517397D510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9127706" y="6356245"/>
            <a:ext cx="262793" cy="543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D7F2ABA-0BAB-4D0D-A577-82A8DA09812B}"/>
              </a:ext>
            </a:extLst>
          </p:cNvPr>
          <p:cNvSpPr txBox="1"/>
          <p:nvPr/>
        </p:nvSpPr>
        <p:spPr>
          <a:xfrm>
            <a:off x="8355449" y="2875766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64CADF-6F93-465B-B894-A4757F0E1782}"/>
              </a:ext>
            </a:extLst>
          </p:cNvPr>
          <p:cNvSpPr/>
          <p:nvPr/>
        </p:nvSpPr>
        <p:spPr>
          <a:xfrm>
            <a:off x="5874728" y="3530494"/>
            <a:ext cx="1650022" cy="237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6AF207-D08C-49C4-82A0-650FC16082CC}"/>
              </a:ext>
            </a:extLst>
          </p:cNvPr>
          <p:cNvCxnSpPr>
            <a:cxnSpLocks/>
          </p:cNvCxnSpPr>
          <p:nvPr/>
        </p:nvCxnSpPr>
        <p:spPr>
          <a:xfrm flipV="1">
            <a:off x="8613396" y="956868"/>
            <a:ext cx="0" cy="3456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FCA1D2-0222-4B81-911D-51F2CA119686}"/>
              </a:ext>
            </a:extLst>
          </p:cNvPr>
          <p:cNvCxnSpPr>
            <a:cxnSpLocks/>
          </p:cNvCxnSpPr>
          <p:nvPr/>
        </p:nvCxnSpPr>
        <p:spPr>
          <a:xfrm flipV="1">
            <a:off x="7580470" y="3626242"/>
            <a:ext cx="349736" cy="460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0AC5B12-CF77-4E9D-BCE5-F3F85DA55484}"/>
              </a:ext>
            </a:extLst>
          </p:cNvPr>
          <p:cNvSpPr txBox="1"/>
          <p:nvPr/>
        </p:nvSpPr>
        <p:spPr>
          <a:xfrm>
            <a:off x="7904423" y="3507224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301413-3B9D-469A-8C3D-31CDEA0D30DB}"/>
              </a:ext>
            </a:extLst>
          </p:cNvPr>
          <p:cNvSpPr/>
          <p:nvPr/>
        </p:nvSpPr>
        <p:spPr>
          <a:xfrm>
            <a:off x="7842498" y="4017822"/>
            <a:ext cx="1272927" cy="240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2106AD-211A-4D8A-B311-E162CADF412C}"/>
              </a:ext>
            </a:extLst>
          </p:cNvPr>
          <p:cNvSpPr/>
          <p:nvPr/>
        </p:nvSpPr>
        <p:spPr>
          <a:xfrm>
            <a:off x="5238265" y="4220982"/>
            <a:ext cx="636464" cy="237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FE2BAE9-2A67-4BBB-852B-757F9D277E7E}"/>
              </a:ext>
            </a:extLst>
          </p:cNvPr>
          <p:cNvCxnSpPr>
            <a:cxnSpLocks/>
          </p:cNvCxnSpPr>
          <p:nvPr/>
        </p:nvCxnSpPr>
        <p:spPr>
          <a:xfrm flipV="1">
            <a:off x="9133746" y="4084216"/>
            <a:ext cx="349736" cy="460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EBB8F42-BA86-4D70-BDB0-40B32BEA92FA}"/>
              </a:ext>
            </a:extLst>
          </p:cNvPr>
          <p:cNvSpPr txBox="1"/>
          <p:nvPr/>
        </p:nvSpPr>
        <p:spPr>
          <a:xfrm>
            <a:off x="9408632" y="3966054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85A8D3-6E25-4803-B562-3C288B049C65}"/>
              </a:ext>
            </a:extLst>
          </p:cNvPr>
          <p:cNvSpPr txBox="1"/>
          <p:nvPr/>
        </p:nvSpPr>
        <p:spPr>
          <a:xfrm>
            <a:off x="5874728" y="4185863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5F9C22-ABE2-4B1A-94C0-6AABCE61D9E7}"/>
              </a:ext>
            </a:extLst>
          </p:cNvPr>
          <p:cNvSpPr/>
          <p:nvPr/>
        </p:nvSpPr>
        <p:spPr>
          <a:xfrm>
            <a:off x="4926008" y="3423857"/>
            <a:ext cx="307003" cy="1700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8EBC26-5746-4FB8-A699-707F2F9E162A}"/>
              </a:ext>
            </a:extLst>
          </p:cNvPr>
          <p:cNvSpPr txBox="1"/>
          <p:nvPr/>
        </p:nvSpPr>
        <p:spPr>
          <a:xfrm>
            <a:off x="3382351" y="5208066"/>
            <a:ext cx="1976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Can the bullet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F36A471-BCDA-45DF-BEE5-FE89A3465382}"/>
              </a:ext>
            </a:extLst>
          </p:cNvPr>
          <p:cNvCxnSpPr>
            <a:cxnSpLocks/>
          </p:cNvCxnSpPr>
          <p:nvPr/>
        </p:nvCxnSpPr>
        <p:spPr>
          <a:xfrm flipH="1">
            <a:off x="4239834" y="4429309"/>
            <a:ext cx="668969" cy="7258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460958D-C434-40A3-951A-2B0BA14A14C2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97E368-C6BA-4C9D-BB8E-DEEA02BF7E2E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159683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D9D9B6E-B26B-415D-8220-37AD7E836ECC}"/>
              </a:ext>
            </a:extLst>
          </p:cNvPr>
          <p:cNvGrpSpPr/>
          <p:nvPr/>
        </p:nvGrpSpPr>
        <p:grpSpPr>
          <a:xfrm>
            <a:off x="6744014" y="-1"/>
            <a:ext cx="3866836" cy="6964935"/>
            <a:chOff x="6744014" y="-1"/>
            <a:chExt cx="3866836" cy="696493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D248EB-BD63-4386-8CBA-AED76F2BB4ED}"/>
                </a:ext>
              </a:extLst>
            </p:cNvPr>
            <p:cNvGrpSpPr/>
            <p:nvPr/>
          </p:nvGrpSpPr>
          <p:grpSpPr>
            <a:xfrm>
              <a:off x="6744014" y="-1"/>
              <a:ext cx="3866836" cy="6824615"/>
              <a:chOff x="6753539" y="145534"/>
              <a:chExt cx="3741741" cy="6603834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7C9D3F1-10C7-4C16-BCE1-869403C2B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84019" y="145534"/>
                <a:ext cx="3635222" cy="42672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98B9F18-3D36-4544-8587-9D262B3AD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3539" y="4402574"/>
                <a:ext cx="3741741" cy="2346794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C8D7DF-AC98-4409-9761-1AC298816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419"/>
            <a:stretch/>
          </p:blipFill>
          <p:spPr>
            <a:xfrm>
              <a:off x="6818744" y="6312601"/>
              <a:ext cx="3782581" cy="65233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F01357-6FC4-41ED-A6D8-F3A51D503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0" y="91003"/>
            <a:ext cx="762000" cy="8477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5D5F96-2D94-49A1-9B01-459B1FA1DC63}"/>
              </a:ext>
            </a:extLst>
          </p:cNvPr>
          <p:cNvCxnSpPr>
            <a:cxnSpLocks/>
          </p:cNvCxnSpPr>
          <p:nvPr/>
        </p:nvCxnSpPr>
        <p:spPr>
          <a:xfrm>
            <a:off x="10224864" y="337191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3D6BB49-1FA8-4959-82E3-B2F692817845}"/>
              </a:ext>
            </a:extLst>
          </p:cNvPr>
          <p:cNvSpPr txBox="1"/>
          <p:nvPr/>
        </p:nvSpPr>
        <p:spPr>
          <a:xfrm>
            <a:off x="10422019" y="456918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CB84-7384-47DC-AA94-B2E7A63F9A63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D8D44-81EB-4D78-9B80-B56222F0EDBD}"/>
              </a:ext>
            </a:extLst>
          </p:cNvPr>
          <p:cNvSpPr/>
          <p:nvPr/>
        </p:nvSpPr>
        <p:spPr>
          <a:xfrm>
            <a:off x="8766699" y="4441999"/>
            <a:ext cx="91326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8C6420-0ABC-4FDC-9725-64FDFA67B986}"/>
              </a:ext>
            </a:extLst>
          </p:cNvPr>
          <p:cNvCxnSpPr>
            <a:cxnSpLocks/>
          </p:cNvCxnSpPr>
          <p:nvPr/>
        </p:nvCxnSpPr>
        <p:spPr>
          <a:xfrm flipH="1">
            <a:off x="6865962" y="4433975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62253B-A2DB-48BA-9054-5561B16AD61B}"/>
              </a:ext>
            </a:extLst>
          </p:cNvPr>
          <p:cNvSpPr txBox="1"/>
          <p:nvPr/>
        </p:nvSpPr>
        <p:spPr>
          <a:xfrm>
            <a:off x="4456562" y="4255972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85899-9ADE-4B37-9598-51FAA2D03FD9}"/>
              </a:ext>
            </a:extLst>
          </p:cNvPr>
          <p:cNvSpPr txBox="1"/>
          <p:nvPr/>
        </p:nvSpPr>
        <p:spPr>
          <a:xfrm>
            <a:off x="3062657" y="5341274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Call to action button Buy Now to be the same as in the other templates (see below screenshot) as it stands out better this way (with the black shape)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5DE2E3-5323-4856-84A8-FCC1732233BC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F38C58-0677-4BC2-86EC-DE7322206560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979455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845CF24-B3A5-4F56-BC3F-3BE7589711FA}"/>
              </a:ext>
            </a:extLst>
          </p:cNvPr>
          <p:cNvGrpSpPr/>
          <p:nvPr/>
        </p:nvGrpSpPr>
        <p:grpSpPr>
          <a:xfrm>
            <a:off x="7229475" y="285701"/>
            <a:ext cx="3477144" cy="6332401"/>
            <a:chOff x="7229475" y="285701"/>
            <a:chExt cx="3477144" cy="63324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85E2B7-CFFF-4F58-9E94-4AA0CD0351D7}"/>
                </a:ext>
              </a:extLst>
            </p:cNvPr>
            <p:cNvGrpSpPr/>
            <p:nvPr/>
          </p:nvGrpSpPr>
          <p:grpSpPr>
            <a:xfrm>
              <a:off x="7229475" y="285701"/>
              <a:ext cx="3458959" cy="6286598"/>
              <a:chOff x="6630137" y="145534"/>
              <a:chExt cx="4058298" cy="737588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2BAEED5-506A-4EBD-B06C-EFFF9EA30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40298" y="145534"/>
                <a:ext cx="4037977" cy="44704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B76BF90-4F6A-4259-AE10-D9DB97B99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4546"/>
              <a:stretch/>
            </p:blipFill>
            <p:spPr>
              <a:xfrm>
                <a:off x="6630137" y="4615934"/>
                <a:ext cx="4058298" cy="2905487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29A089-ED00-4133-9B8B-D3B61C85A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7660" y="5886898"/>
              <a:ext cx="3458959" cy="73120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D3108F-A6AC-4E44-830C-6A1E463CD671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B4424-0564-4A47-9215-409B8A86A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0" y="514866"/>
            <a:ext cx="685800" cy="762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6FA11B-7717-407B-AAE3-0FA026ECB2DB}"/>
              </a:ext>
            </a:extLst>
          </p:cNvPr>
          <p:cNvCxnSpPr>
            <a:cxnSpLocks/>
          </p:cNvCxnSpPr>
          <p:nvPr/>
        </p:nvCxnSpPr>
        <p:spPr>
          <a:xfrm>
            <a:off x="10458450" y="841659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DF4CAA8-5F12-4B7D-A83E-F1D7AD84EF0A}"/>
              </a:ext>
            </a:extLst>
          </p:cNvPr>
          <p:cNvSpPr txBox="1"/>
          <p:nvPr/>
        </p:nvSpPr>
        <p:spPr>
          <a:xfrm>
            <a:off x="10655605" y="961386"/>
            <a:ext cx="15363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</a:t>
            </a:r>
            <a:r>
              <a:rPr lang="el-GR" sz="1400" dirty="0">
                <a:solidFill>
                  <a:srgbClr val="0070C0"/>
                </a:solidFill>
              </a:rPr>
              <a:t> 50+</a:t>
            </a:r>
            <a:r>
              <a:rPr lang="en-US" sz="1400" dirty="0">
                <a:solidFill>
                  <a:srgbClr val="0070C0"/>
                </a:solidFill>
              </a:rPr>
              <a:t>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 50+ ετών</a:t>
            </a:r>
          </a:p>
          <a:p>
            <a:endParaRPr lang="el-GR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Can we change the color of the circle to dark blue (as the pack color)?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91FAC9-EFB1-4B8C-8D8E-7C47B0991D3A}"/>
              </a:ext>
            </a:extLst>
          </p:cNvPr>
          <p:cNvSpPr/>
          <p:nvPr/>
        </p:nvSpPr>
        <p:spPr>
          <a:xfrm>
            <a:off x="7576971" y="3499024"/>
            <a:ext cx="91326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CD834E-DE45-4A3E-8E0C-58BD0EF18FE0}"/>
              </a:ext>
            </a:extLst>
          </p:cNvPr>
          <p:cNvCxnSpPr>
            <a:cxnSpLocks/>
          </p:cNvCxnSpPr>
          <p:nvPr/>
        </p:nvCxnSpPr>
        <p:spPr>
          <a:xfrm flipH="1">
            <a:off x="7025057" y="3558420"/>
            <a:ext cx="54547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D6847B-6C5A-4D1D-8935-A380C28CDDB3}"/>
              </a:ext>
            </a:extLst>
          </p:cNvPr>
          <p:cNvSpPr txBox="1"/>
          <p:nvPr/>
        </p:nvSpPr>
        <p:spPr>
          <a:xfrm>
            <a:off x="5041047" y="3355723"/>
            <a:ext cx="290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ανοσοποιητικού συστήματος.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6BECE5-0F70-4FA2-B2A6-EEDDF63008BC}"/>
              </a:ext>
            </a:extLst>
          </p:cNvPr>
          <p:cNvSpPr/>
          <p:nvPr/>
        </p:nvSpPr>
        <p:spPr>
          <a:xfrm>
            <a:off x="8490237" y="4149899"/>
            <a:ext cx="129888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2FE0AF-6556-4D72-8040-BE6429E4EBED}"/>
              </a:ext>
            </a:extLst>
          </p:cNvPr>
          <p:cNvCxnSpPr>
            <a:cxnSpLocks/>
          </p:cNvCxnSpPr>
          <p:nvPr/>
        </p:nvCxnSpPr>
        <p:spPr>
          <a:xfrm flipH="1" flipV="1">
            <a:off x="7096125" y="4113081"/>
            <a:ext cx="1394113" cy="170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A6BD09E-8A20-4A43-ABB7-4A1C6B9D33D7}"/>
              </a:ext>
            </a:extLst>
          </p:cNvPr>
          <p:cNvSpPr txBox="1"/>
          <p:nvPr/>
        </p:nvSpPr>
        <p:spPr>
          <a:xfrm>
            <a:off x="5756425" y="3942012"/>
            <a:ext cx="139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word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B25324-1BC5-4EA2-842E-CB06DE1B852B}"/>
              </a:ext>
            </a:extLst>
          </p:cNvPr>
          <p:cNvSpPr/>
          <p:nvPr/>
        </p:nvSpPr>
        <p:spPr>
          <a:xfrm>
            <a:off x="9318912" y="4312859"/>
            <a:ext cx="644238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18C4F4-CCCA-4E88-A231-0A1BC737694B}"/>
              </a:ext>
            </a:extLst>
          </p:cNvPr>
          <p:cNvCxnSpPr>
            <a:cxnSpLocks/>
          </p:cNvCxnSpPr>
          <p:nvPr/>
        </p:nvCxnSpPr>
        <p:spPr>
          <a:xfrm flipH="1">
            <a:off x="7094395" y="4475820"/>
            <a:ext cx="2222788" cy="15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8C78E5A-0C58-4261-8388-3542197BDABB}"/>
              </a:ext>
            </a:extLst>
          </p:cNvPr>
          <p:cNvSpPr txBox="1"/>
          <p:nvPr/>
        </p:nvSpPr>
        <p:spPr>
          <a:xfrm>
            <a:off x="5564502" y="4330039"/>
            <a:ext cx="177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κατάστασης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D98322-8665-402C-8C79-1DFC8342B5D0}"/>
              </a:ext>
            </a:extLst>
          </p:cNvPr>
          <p:cNvSpPr/>
          <p:nvPr/>
        </p:nvSpPr>
        <p:spPr>
          <a:xfrm>
            <a:off x="9195087" y="5190190"/>
            <a:ext cx="329913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B5310D1-1969-4B5B-8178-D1E9D127A17E}"/>
              </a:ext>
            </a:extLst>
          </p:cNvPr>
          <p:cNvCxnSpPr>
            <a:cxnSpLocks/>
          </p:cNvCxnSpPr>
          <p:nvPr/>
        </p:nvCxnSpPr>
        <p:spPr>
          <a:xfrm flipH="1">
            <a:off x="6972299" y="5399456"/>
            <a:ext cx="2222788" cy="15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C225042-A492-49AE-B22E-C31054C56087}"/>
              </a:ext>
            </a:extLst>
          </p:cNvPr>
          <p:cNvSpPr txBox="1"/>
          <p:nvPr/>
        </p:nvSpPr>
        <p:spPr>
          <a:xfrm>
            <a:off x="5472975" y="5185576"/>
            <a:ext cx="177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30 και 60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BFA685-BEF3-4F9B-83E5-5F1E3A52FA28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93212A-A9B2-40AD-A817-D01A651C61B2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70287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9A2E944-F730-4EE9-8B10-F2ECB3CE1EA3}"/>
              </a:ext>
            </a:extLst>
          </p:cNvPr>
          <p:cNvGrpSpPr/>
          <p:nvPr/>
        </p:nvGrpSpPr>
        <p:grpSpPr>
          <a:xfrm>
            <a:off x="6733556" y="330200"/>
            <a:ext cx="3761610" cy="6465014"/>
            <a:chOff x="6733556" y="330200"/>
            <a:chExt cx="3761610" cy="6465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A900E1-DC7A-4F22-B720-2A2B12C570BC}"/>
                </a:ext>
              </a:extLst>
            </p:cNvPr>
            <p:cNvGrpSpPr/>
            <p:nvPr/>
          </p:nvGrpSpPr>
          <p:grpSpPr>
            <a:xfrm>
              <a:off x="6733556" y="330200"/>
              <a:ext cx="3761610" cy="6275973"/>
              <a:chOff x="6885956" y="145534"/>
              <a:chExt cx="3761610" cy="627597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979EDDB-809F-42B5-98DD-D4C0FAFF3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85956" y="145534"/>
                <a:ext cx="3761610" cy="44704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575FC6-304B-41EC-9348-3467B17B7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85956" y="4615934"/>
                <a:ext cx="3761610" cy="1805573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00CAE5-48E5-4807-8181-50A4491B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5286" y="6010765"/>
              <a:ext cx="3710830" cy="78444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534CC2-50C8-4428-A5DB-42BAB8CFC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275" y="514866"/>
            <a:ext cx="762000" cy="7905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5FC54A-2DD5-45E7-8611-02C7A714B8E7}"/>
              </a:ext>
            </a:extLst>
          </p:cNvPr>
          <p:cNvCxnSpPr>
            <a:cxnSpLocks/>
          </p:cNvCxnSpPr>
          <p:nvPr/>
        </p:nvCxnSpPr>
        <p:spPr>
          <a:xfrm>
            <a:off x="10201275" y="847725"/>
            <a:ext cx="557436" cy="1136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7037FB-E4A6-4FE7-BDB8-E330C65A0D49}"/>
              </a:ext>
            </a:extLst>
          </p:cNvPr>
          <p:cNvSpPr txBox="1"/>
          <p:nvPr/>
        </p:nvSpPr>
        <p:spPr>
          <a:xfrm>
            <a:off x="10495166" y="970272"/>
            <a:ext cx="15363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Kids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παιδιά 4+ ετών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C9F36-0592-454C-87B7-7FE1358F6409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CD2E43-8F2D-4532-B038-3DDEB73CC52D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71555-9A14-4360-B34D-78B514B5E484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619675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8A90D1-3BD8-4046-9C05-383B2DFEFE42}"/>
              </a:ext>
            </a:extLst>
          </p:cNvPr>
          <p:cNvGrpSpPr/>
          <p:nvPr/>
        </p:nvGrpSpPr>
        <p:grpSpPr>
          <a:xfrm>
            <a:off x="6807201" y="0"/>
            <a:ext cx="3982720" cy="6861184"/>
            <a:chOff x="6807201" y="0"/>
            <a:chExt cx="3982720" cy="68611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C4853F-2A8C-43ED-ACE0-43102E01A869}"/>
                </a:ext>
              </a:extLst>
            </p:cNvPr>
            <p:cNvGrpSpPr/>
            <p:nvPr/>
          </p:nvGrpSpPr>
          <p:grpSpPr>
            <a:xfrm>
              <a:off x="6807201" y="0"/>
              <a:ext cx="3982720" cy="6858000"/>
              <a:chOff x="6807201" y="0"/>
              <a:chExt cx="3982720" cy="685800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54FC747-B51F-4DE3-AE9F-1786B50BD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89045" y="0"/>
                <a:ext cx="3814970" cy="42672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271A957-6DD8-4341-AA2A-A7D016F35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7201" y="4271285"/>
                <a:ext cx="3982720" cy="258671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549139-5512-4383-A4DB-FE4EE8D39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499"/>
            <a:stretch/>
          </p:blipFill>
          <p:spPr>
            <a:xfrm>
              <a:off x="6838727" y="6188785"/>
              <a:ext cx="3951194" cy="67239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92967E-ABD8-48C8-810C-27BE4A1A6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0" y="145534"/>
            <a:ext cx="762000" cy="8477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73F4CE-CC69-4F4C-BF21-285DB12D0EB7}"/>
              </a:ext>
            </a:extLst>
          </p:cNvPr>
          <p:cNvCxnSpPr>
            <a:cxnSpLocks/>
          </p:cNvCxnSpPr>
          <p:nvPr/>
        </p:nvCxnSpPr>
        <p:spPr>
          <a:xfrm>
            <a:off x="10224864" y="391722"/>
            <a:ext cx="47915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1800C2-D8BA-4D20-8A51-60B7E804AD30}"/>
              </a:ext>
            </a:extLst>
          </p:cNvPr>
          <p:cNvSpPr txBox="1"/>
          <p:nvPr/>
        </p:nvSpPr>
        <p:spPr>
          <a:xfrm>
            <a:off x="10651404" y="511449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1DA3B-96AB-4162-B4CA-26AD315338A3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8EC4F-E672-42CB-A82C-26A855DF6B32}"/>
              </a:ext>
            </a:extLst>
          </p:cNvPr>
          <p:cNvSpPr/>
          <p:nvPr/>
        </p:nvSpPr>
        <p:spPr>
          <a:xfrm>
            <a:off x="8902935" y="3647631"/>
            <a:ext cx="895180" cy="1667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4BA535-CD28-45E1-B76D-81BA8CA0C92D}"/>
              </a:ext>
            </a:extLst>
          </p:cNvPr>
          <p:cNvCxnSpPr>
            <a:cxnSpLocks/>
          </p:cNvCxnSpPr>
          <p:nvPr/>
        </p:nvCxnSpPr>
        <p:spPr>
          <a:xfrm flipH="1" flipV="1">
            <a:off x="6687300" y="3493586"/>
            <a:ext cx="2229595" cy="1418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AF23CA-AC3E-4A86-B3E4-AFF7BC8F5767}"/>
              </a:ext>
            </a:extLst>
          </p:cNvPr>
          <p:cNvSpPr txBox="1"/>
          <p:nvPr/>
        </p:nvSpPr>
        <p:spPr>
          <a:xfrm>
            <a:off x="4324351" y="3337655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29F0F8-7FBC-4AA1-BB1A-B98EC01BEB10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4C4F03-0721-4138-9248-FC2C17B43045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23735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7718E1-40C1-41D9-B189-D9130300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156" y="1450575"/>
            <a:ext cx="8020942" cy="45882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BBED84-977D-4D06-A075-CB37ED2DCB19}"/>
              </a:ext>
            </a:extLst>
          </p:cNvPr>
          <p:cNvCxnSpPr>
            <a:cxnSpLocks/>
          </p:cNvCxnSpPr>
          <p:nvPr/>
        </p:nvCxnSpPr>
        <p:spPr>
          <a:xfrm flipH="1" flipV="1">
            <a:off x="4038156" y="5762625"/>
            <a:ext cx="4143417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A65374-951C-4FB7-BDE8-CE7DEE1FCDB4}"/>
              </a:ext>
            </a:extLst>
          </p:cNvPr>
          <p:cNvSpPr txBox="1"/>
          <p:nvPr/>
        </p:nvSpPr>
        <p:spPr>
          <a:xfrm>
            <a:off x="1272714" y="5310269"/>
            <a:ext cx="2765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Both text boxes to finish at the same level, </a:t>
            </a:r>
            <a:r>
              <a:rPr lang="en-US" sz="1400" dirty="0" err="1">
                <a:solidFill>
                  <a:srgbClr val="0070C0"/>
                </a:solidFill>
              </a:rPr>
              <a:t>ie</a:t>
            </a:r>
            <a:r>
              <a:rPr lang="en-US" sz="1400" dirty="0">
                <a:solidFill>
                  <a:srgbClr val="0070C0"/>
                </a:solidFill>
              </a:rPr>
              <a:t> make Junior grey outline bigger to finish at the same level with Performance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D384-7A21-4F82-A90E-38B6C71EB3A8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8087C-6384-4357-A426-A5BF93441285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885807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1F25B-81E5-4E95-BBC6-379D21F3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25" y="1658801"/>
            <a:ext cx="8162924" cy="3576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4727B6-5986-4CDF-9C55-3946AA99BA00}"/>
              </a:ext>
            </a:extLst>
          </p:cNvPr>
          <p:cNvSpPr txBox="1"/>
          <p:nvPr/>
        </p:nvSpPr>
        <p:spPr>
          <a:xfrm>
            <a:off x="644508" y="3077652"/>
            <a:ext cx="2765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section Reviews to be totally removed, we would like to have this section at all.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5B9868-D003-4152-8172-C155F250A6EF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402D2-EDB0-430D-9D26-8015ADE20021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36199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4727B6-5986-4CDF-9C55-3946AA99BA00}"/>
              </a:ext>
            </a:extLst>
          </p:cNvPr>
          <p:cNvSpPr txBox="1"/>
          <p:nvPr/>
        </p:nvSpPr>
        <p:spPr>
          <a:xfrm>
            <a:off x="215883" y="1972752"/>
            <a:ext cx="33940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Since the products are visible at the same page, where is this call to action button (Choose your product) redirecting?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In any case, we would like to use our current key visual (see below screenshot) instead of this picture and text. Is this feasible?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CCDD3-79B7-4AB9-8904-F3E5BD379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693857"/>
            <a:ext cx="2969409" cy="20767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F8BB58-7133-41C1-9449-C99C90DD371F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72F7C-7EEE-41D0-B05A-6DD97CF2895A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E99BA-74CE-40FC-AAE2-F69AC9827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423" y="1894240"/>
            <a:ext cx="7851694" cy="38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86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4E9DA9B-F576-43E6-8CFA-6434979EF22D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2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EC72E-9A74-4731-8DFC-5921092BAD2B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8B8802-7AB9-4A15-9252-9E2F7C5C3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763941"/>
            <a:ext cx="9239250" cy="4502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D0266-87B9-45CC-AE76-A3DD70FFE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5" y="949195"/>
            <a:ext cx="4229100" cy="73809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11374C-FC62-4E64-B4B2-E51CE938968E}"/>
              </a:ext>
            </a:extLst>
          </p:cNvPr>
          <p:cNvCxnSpPr>
            <a:cxnSpLocks/>
          </p:cNvCxnSpPr>
          <p:nvPr/>
        </p:nvCxnSpPr>
        <p:spPr>
          <a:xfrm flipH="1" flipV="1">
            <a:off x="4823664" y="1267990"/>
            <a:ext cx="1001808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373DFC3-163A-4E9C-BB80-5E5222079ABF}"/>
              </a:ext>
            </a:extLst>
          </p:cNvPr>
          <p:cNvSpPr txBox="1"/>
          <p:nvPr/>
        </p:nvSpPr>
        <p:spPr>
          <a:xfrm>
            <a:off x="3273166" y="992746"/>
            <a:ext cx="19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ΣΥΧΝΕΣ ΕΡΩΤΗΣΕΙΣ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61F63D-210E-41A3-8AB9-E5BEC2AE7630}"/>
              </a:ext>
            </a:extLst>
          </p:cNvPr>
          <p:cNvSpPr/>
          <p:nvPr/>
        </p:nvSpPr>
        <p:spPr>
          <a:xfrm>
            <a:off x="5825471" y="992746"/>
            <a:ext cx="3861453" cy="5565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5E1707-9248-4480-A07A-CF3D8704AEDF}"/>
              </a:ext>
            </a:extLst>
          </p:cNvPr>
          <p:cNvSpPr/>
          <p:nvPr/>
        </p:nvSpPr>
        <p:spPr>
          <a:xfrm>
            <a:off x="4038787" y="2678989"/>
            <a:ext cx="219075" cy="1809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F70CE6-BDC3-4468-B8CE-B220E43F768D}"/>
              </a:ext>
            </a:extLst>
          </p:cNvPr>
          <p:cNvSpPr txBox="1"/>
          <p:nvPr/>
        </p:nvSpPr>
        <p:spPr>
          <a:xfrm>
            <a:off x="809438" y="2507866"/>
            <a:ext cx="253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Put question mark ; at the end of the sentence, </a:t>
            </a:r>
            <a:r>
              <a:rPr lang="en-US" sz="1400" dirty="0" err="1">
                <a:solidFill>
                  <a:srgbClr val="0070C0"/>
                </a:solidFill>
              </a:rPr>
              <a:t>ie</a:t>
            </a:r>
            <a:r>
              <a:rPr lang="en-US" sz="1400" dirty="0">
                <a:solidFill>
                  <a:srgbClr val="0070C0"/>
                </a:solidFill>
              </a:rPr>
              <a:t> Centrum;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11973F-859B-4301-8315-4E9F95F470B8}"/>
              </a:ext>
            </a:extLst>
          </p:cNvPr>
          <p:cNvCxnSpPr>
            <a:cxnSpLocks/>
          </p:cNvCxnSpPr>
          <p:nvPr/>
        </p:nvCxnSpPr>
        <p:spPr>
          <a:xfrm flipH="1" flipV="1">
            <a:off x="3076575" y="2857019"/>
            <a:ext cx="906651" cy="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D577EA7-6BED-4A72-9AFC-9BCE2A74896A}"/>
              </a:ext>
            </a:extLst>
          </p:cNvPr>
          <p:cNvSpPr/>
          <p:nvPr/>
        </p:nvSpPr>
        <p:spPr>
          <a:xfrm>
            <a:off x="5572125" y="4977273"/>
            <a:ext cx="219075" cy="1809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588BF2-A7BA-455A-961D-4B94AAF643EF}"/>
              </a:ext>
            </a:extLst>
          </p:cNvPr>
          <p:cNvSpPr txBox="1"/>
          <p:nvPr/>
        </p:nvSpPr>
        <p:spPr>
          <a:xfrm>
            <a:off x="809438" y="4806150"/>
            <a:ext cx="253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Put question mark ; at the end of the sentence, </a:t>
            </a:r>
            <a:r>
              <a:rPr lang="en-US" sz="1400" dirty="0" err="1">
                <a:solidFill>
                  <a:srgbClr val="0070C0"/>
                </a:solidFill>
              </a:rPr>
              <a:t>ie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l-GR" sz="1400" dirty="0" err="1">
                <a:solidFill>
                  <a:srgbClr val="0070C0"/>
                </a:solidFill>
              </a:rPr>
              <a:t>γλουτένη</a:t>
            </a:r>
            <a:r>
              <a:rPr lang="en-US" sz="1400" dirty="0">
                <a:solidFill>
                  <a:srgbClr val="0070C0"/>
                </a:solidFill>
              </a:rPr>
              <a:t>;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96A5C07-F349-4AB4-BFA5-F5FD4A3E9F10}"/>
              </a:ext>
            </a:extLst>
          </p:cNvPr>
          <p:cNvCxnSpPr>
            <a:cxnSpLocks/>
          </p:cNvCxnSpPr>
          <p:nvPr/>
        </p:nvCxnSpPr>
        <p:spPr>
          <a:xfrm flipH="1">
            <a:off x="3076575" y="5166784"/>
            <a:ext cx="2495551" cy="766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FA94CD2-E99E-47A7-B088-143ED9D6E384}"/>
              </a:ext>
            </a:extLst>
          </p:cNvPr>
          <p:cNvSpPr/>
          <p:nvPr/>
        </p:nvSpPr>
        <p:spPr>
          <a:xfrm>
            <a:off x="5209988" y="5342354"/>
            <a:ext cx="476437" cy="1765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6C6CF9-AA79-47B1-91F1-993E3D5D04C0}"/>
              </a:ext>
            </a:extLst>
          </p:cNvPr>
          <p:cNvSpPr txBox="1"/>
          <p:nvPr/>
        </p:nvSpPr>
        <p:spPr>
          <a:xfrm>
            <a:off x="4823664" y="5779415"/>
            <a:ext cx="253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 </a:t>
            </a:r>
            <a:r>
              <a:rPr lang="el-GR" sz="1400" dirty="0">
                <a:solidFill>
                  <a:srgbClr val="0070C0"/>
                </a:solidFill>
              </a:rPr>
              <a:t>ιδανικά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AF9DA9-88CD-4CE0-B0C3-5F60C60A6F0D}"/>
              </a:ext>
            </a:extLst>
          </p:cNvPr>
          <p:cNvCxnSpPr>
            <a:cxnSpLocks/>
          </p:cNvCxnSpPr>
          <p:nvPr/>
        </p:nvCxnSpPr>
        <p:spPr>
          <a:xfrm flipH="1">
            <a:off x="5572126" y="5585557"/>
            <a:ext cx="1" cy="2754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6F6B22C-6274-42ED-B3EB-66F596488445}"/>
              </a:ext>
            </a:extLst>
          </p:cNvPr>
          <p:cNvSpPr/>
          <p:nvPr/>
        </p:nvSpPr>
        <p:spPr>
          <a:xfrm>
            <a:off x="6391275" y="2217971"/>
            <a:ext cx="2534024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9C9C05-8BC4-4EA4-83A8-68EE551619AE}"/>
              </a:ext>
            </a:extLst>
          </p:cNvPr>
          <p:cNvSpPr txBox="1"/>
          <p:nvPr/>
        </p:nvSpPr>
        <p:spPr>
          <a:xfrm>
            <a:off x="6348413" y="1584222"/>
            <a:ext cx="30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200" dirty="0">
                <a:solidFill>
                  <a:srgbClr val="0070C0"/>
                </a:solidFill>
              </a:rPr>
              <a:t>Ποια είναι η ιδανική ώρα μέσα στην ημέρα για να λαμβάνω τις </a:t>
            </a:r>
            <a:r>
              <a:rPr lang="el-GR" sz="1200" dirty="0" err="1">
                <a:solidFill>
                  <a:srgbClr val="0070C0"/>
                </a:solidFill>
              </a:rPr>
              <a:t>πολυβιταμίνες</a:t>
            </a:r>
            <a:r>
              <a:rPr lang="el-GR" sz="1200" dirty="0">
                <a:solidFill>
                  <a:srgbClr val="0070C0"/>
                </a:solidFill>
              </a:rPr>
              <a:t> </a:t>
            </a:r>
            <a:r>
              <a:rPr lang="el-GR" sz="1200" dirty="0" err="1">
                <a:solidFill>
                  <a:srgbClr val="0070C0"/>
                </a:solidFill>
              </a:rPr>
              <a:t>Centrum</a:t>
            </a:r>
            <a:r>
              <a:rPr lang="en-US" sz="1200" dirty="0">
                <a:solidFill>
                  <a:srgbClr val="0070C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98308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2E9F8B-21FF-4EBC-8193-58B5E56F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937" y="3067050"/>
            <a:ext cx="6391275" cy="7239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517B6D-BEF5-4F16-B221-A4565AC2205D}"/>
              </a:ext>
            </a:extLst>
          </p:cNvPr>
          <p:cNvSpPr txBox="1"/>
          <p:nvPr/>
        </p:nvSpPr>
        <p:spPr>
          <a:xfrm>
            <a:off x="769879" y="3059668"/>
            <a:ext cx="373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Disclaimer font size should become bigger as it needs to be readable (at the moment it is not)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D60EDD-5523-4FFB-8EF0-76BFC8262DD8}"/>
              </a:ext>
            </a:extLst>
          </p:cNvPr>
          <p:cNvSpPr/>
          <p:nvPr/>
        </p:nvSpPr>
        <p:spPr>
          <a:xfrm>
            <a:off x="76936" y="402709"/>
            <a:ext cx="53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https://gsk-test.frontmen.fm/page-content/sDtF9ziSCU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B5316-2ACE-468E-B494-8FD255B19635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2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026851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8169E1-020E-4BCE-B9FA-C8D0218CD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799193"/>
            <a:ext cx="8950601" cy="34310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E72B48-1095-45E3-B284-315DA0D56004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1C502-894B-4AE2-85A2-23072D12DC51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DB3EEE-8F8B-486A-AA36-D199E555867D}"/>
              </a:ext>
            </a:extLst>
          </p:cNvPr>
          <p:cNvSpPr/>
          <p:nvPr/>
        </p:nvSpPr>
        <p:spPr>
          <a:xfrm>
            <a:off x="3328670" y="1905000"/>
            <a:ext cx="1319530" cy="64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6ECF747-F371-48F0-9F68-F490FE83B1B8}"/>
              </a:ext>
            </a:extLst>
          </p:cNvPr>
          <p:cNvCxnSpPr/>
          <p:nvPr/>
        </p:nvCxnSpPr>
        <p:spPr>
          <a:xfrm flipH="1">
            <a:off x="2533650" y="2228850"/>
            <a:ext cx="6953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47C82A-F8A7-4941-BDB2-3C9251129C45}"/>
              </a:ext>
            </a:extLst>
          </p:cNvPr>
          <p:cNvSpPr txBox="1"/>
          <p:nvPr/>
        </p:nvSpPr>
        <p:spPr>
          <a:xfrm>
            <a:off x="296011" y="197167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Can we please increase the size of Centrum logo?</a:t>
            </a:r>
            <a:endParaRPr lang="el-GR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089DD-FE5E-4FA5-95EF-A560F81C7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1052394"/>
            <a:ext cx="9458960" cy="475321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8537482-5005-4C6A-87C2-45B2AE616202}"/>
              </a:ext>
            </a:extLst>
          </p:cNvPr>
          <p:cNvSpPr/>
          <p:nvPr/>
        </p:nvSpPr>
        <p:spPr>
          <a:xfrm>
            <a:off x="7253218" y="1183182"/>
            <a:ext cx="1565662" cy="49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9A9717-59CC-47F0-9CB4-7F3126B3C276}"/>
              </a:ext>
            </a:extLst>
          </p:cNvPr>
          <p:cNvSpPr txBox="1"/>
          <p:nvPr/>
        </p:nvSpPr>
        <p:spPr>
          <a:xfrm>
            <a:off x="6550974" y="260410"/>
            <a:ext cx="366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font type seems to be different than the Greek language. Can it be the same?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1E8F3BB-EB5B-41BE-907A-35F8ECB085D7}"/>
              </a:ext>
            </a:extLst>
          </p:cNvPr>
          <p:cNvCxnSpPr>
            <a:cxnSpLocks/>
          </p:cNvCxnSpPr>
          <p:nvPr/>
        </p:nvCxnSpPr>
        <p:spPr>
          <a:xfrm flipV="1">
            <a:off x="8064756" y="793257"/>
            <a:ext cx="0" cy="3456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20033A1-CB04-447D-AF79-13AA488B7980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2D18C0-3D84-48E9-83D0-4D95E6422F18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16355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F798C6-0149-47F4-AACA-4818C1F1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652"/>
            <a:ext cx="10201275" cy="5067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B8CF77-F9D6-46A7-AB82-318CC00E7F0B}"/>
              </a:ext>
            </a:extLst>
          </p:cNvPr>
          <p:cNvSpPr/>
          <p:nvPr/>
        </p:nvSpPr>
        <p:spPr>
          <a:xfrm>
            <a:off x="7930206" y="1342886"/>
            <a:ext cx="1319530" cy="447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880B17-262D-45A8-BB1E-FDBF1CC225B3}"/>
              </a:ext>
            </a:extLst>
          </p:cNvPr>
          <p:cNvCxnSpPr>
            <a:cxnSpLocks/>
          </p:cNvCxnSpPr>
          <p:nvPr/>
        </p:nvCxnSpPr>
        <p:spPr>
          <a:xfrm>
            <a:off x="8448677" y="2827050"/>
            <a:ext cx="262793" cy="1057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EE6D33-B5A5-4CE0-81AC-F3B4E8EABE9A}"/>
              </a:ext>
            </a:extLst>
          </p:cNvPr>
          <p:cNvSpPr txBox="1"/>
          <p:nvPr/>
        </p:nvSpPr>
        <p:spPr>
          <a:xfrm>
            <a:off x="7099614" y="424021"/>
            <a:ext cx="366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font type seems to be different than the Greek language. Can it be the same?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BB9BF-9085-447C-9941-D4B40AAC6514}"/>
              </a:ext>
            </a:extLst>
          </p:cNvPr>
          <p:cNvSpPr/>
          <p:nvPr/>
        </p:nvSpPr>
        <p:spPr>
          <a:xfrm>
            <a:off x="6341453" y="2624781"/>
            <a:ext cx="2107222" cy="2612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AD7EB-0677-416F-B795-3A1BCC912E58}"/>
              </a:ext>
            </a:extLst>
          </p:cNvPr>
          <p:cNvSpPr txBox="1"/>
          <p:nvPr/>
        </p:nvSpPr>
        <p:spPr>
          <a:xfrm>
            <a:off x="9732105" y="1565345"/>
            <a:ext cx="2104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Remove both circles. No need to have them in GR template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EEC9D8-BB86-4775-8998-BA7A26C2C8DE}"/>
              </a:ext>
            </a:extLst>
          </p:cNvPr>
          <p:cNvCxnSpPr>
            <a:cxnSpLocks/>
          </p:cNvCxnSpPr>
          <p:nvPr/>
        </p:nvCxnSpPr>
        <p:spPr>
          <a:xfrm flipV="1">
            <a:off x="9535958" y="1934677"/>
            <a:ext cx="196147" cy="3296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7BD7BC6-B218-433A-900A-F8AB77C6FD2E}"/>
              </a:ext>
            </a:extLst>
          </p:cNvPr>
          <p:cNvSpPr/>
          <p:nvPr/>
        </p:nvSpPr>
        <p:spPr>
          <a:xfrm>
            <a:off x="8974266" y="2438399"/>
            <a:ext cx="1112709" cy="447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8A013-BFEB-43DA-B8A2-213543B05AB1}"/>
              </a:ext>
            </a:extLst>
          </p:cNvPr>
          <p:cNvSpPr txBox="1"/>
          <p:nvPr/>
        </p:nvSpPr>
        <p:spPr>
          <a:xfrm>
            <a:off x="9390499" y="6202356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B9422-927B-4802-9EF7-E3633C28DF49}"/>
              </a:ext>
            </a:extLst>
          </p:cNvPr>
          <p:cNvSpPr/>
          <p:nvPr/>
        </p:nvSpPr>
        <p:spPr>
          <a:xfrm>
            <a:off x="7960703" y="6263167"/>
            <a:ext cx="1154722" cy="2408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5B73A4-D269-4E25-BDDD-4D517397D510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9127706" y="6356245"/>
            <a:ext cx="262793" cy="543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D7F2ABA-0BAB-4D0D-A577-82A8DA09812B}"/>
              </a:ext>
            </a:extLst>
          </p:cNvPr>
          <p:cNvSpPr txBox="1"/>
          <p:nvPr/>
        </p:nvSpPr>
        <p:spPr>
          <a:xfrm>
            <a:off x="8355449" y="2875766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64CADF-6F93-465B-B894-A4757F0E1782}"/>
              </a:ext>
            </a:extLst>
          </p:cNvPr>
          <p:cNvSpPr/>
          <p:nvPr/>
        </p:nvSpPr>
        <p:spPr>
          <a:xfrm>
            <a:off x="5874728" y="3530494"/>
            <a:ext cx="1650022" cy="237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6AF207-D08C-49C4-82A0-650FC16082CC}"/>
              </a:ext>
            </a:extLst>
          </p:cNvPr>
          <p:cNvCxnSpPr>
            <a:cxnSpLocks/>
          </p:cNvCxnSpPr>
          <p:nvPr/>
        </p:nvCxnSpPr>
        <p:spPr>
          <a:xfrm flipV="1">
            <a:off x="8613396" y="956868"/>
            <a:ext cx="0" cy="3456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FCA1D2-0222-4B81-911D-51F2CA119686}"/>
              </a:ext>
            </a:extLst>
          </p:cNvPr>
          <p:cNvCxnSpPr>
            <a:cxnSpLocks/>
          </p:cNvCxnSpPr>
          <p:nvPr/>
        </p:nvCxnSpPr>
        <p:spPr>
          <a:xfrm flipV="1">
            <a:off x="7580470" y="3626242"/>
            <a:ext cx="349736" cy="460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0AC5B12-CF77-4E9D-BCE5-F3F85DA55484}"/>
              </a:ext>
            </a:extLst>
          </p:cNvPr>
          <p:cNvSpPr txBox="1"/>
          <p:nvPr/>
        </p:nvSpPr>
        <p:spPr>
          <a:xfrm>
            <a:off x="7904423" y="3507224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301413-3B9D-469A-8C3D-31CDEA0D30DB}"/>
              </a:ext>
            </a:extLst>
          </p:cNvPr>
          <p:cNvSpPr/>
          <p:nvPr/>
        </p:nvSpPr>
        <p:spPr>
          <a:xfrm>
            <a:off x="7842498" y="4017822"/>
            <a:ext cx="1272927" cy="240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2106AD-211A-4D8A-B311-E162CADF412C}"/>
              </a:ext>
            </a:extLst>
          </p:cNvPr>
          <p:cNvSpPr/>
          <p:nvPr/>
        </p:nvSpPr>
        <p:spPr>
          <a:xfrm>
            <a:off x="5238265" y="4220982"/>
            <a:ext cx="636464" cy="237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FE2BAE9-2A67-4BBB-852B-757F9D277E7E}"/>
              </a:ext>
            </a:extLst>
          </p:cNvPr>
          <p:cNvCxnSpPr>
            <a:cxnSpLocks/>
          </p:cNvCxnSpPr>
          <p:nvPr/>
        </p:nvCxnSpPr>
        <p:spPr>
          <a:xfrm flipV="1">
            <a:off x="9133746" y="4084216"/>
            <a:ext cx="349736" cy="460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EBB8F42-BA86-4D70-BDB0-40B32BEA92FA}"/>
              </a:ext>
            </a:extLst>
          </p:cNvPr>
          <p:cNvSpPr txBox="1"/>
          <p:nvPr/>
        </p:nvSpPr>
        <p:spPr>
          <a:xfrm>
            <a:off x="9408632" y="3966054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85A8D3-6E25-4803-B562-3C288B049C65}"/>
              </a:ext>
            </a:extLst>
          </p:cNvPr>
          <p:cNvSpPr txBox="1"/>
          <p:nvPr/>
        </p:nvSpPr>
        <p:spPr>
          <a:xfrm>
            <a:off x="5874728" y="4185863"/>
            <a:ext cx="137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text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5F9C22-ABE2-4B1A-94C0-6AABCE61D9E7}"/>
              </a:ext>
            </a:extLst>
          </p:cNvPr>
          <p:cNvSpPr/>
          <p:nvPr/>
        </p:nvSpPr>
        <p:spPr>
          <a:xfrm>
            <a:off x="4926008" y="3423857"/>
            <a:ext cx="307003" cy="1700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8EBC26-5746-4FB8-A699-707F2F9E162A}"/>
              </a:ext>
            </a:extLst>
          </p:cNvPr>
          <p:cNvSpPr txBox="1"/>
          <p:nvPr/>
        </p:nvSpPr>
        <p:spPr>
          <a:xfrm>
            <a:off x="3382351" y="5208066"/>
            <a:ext cx="1976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Can the bullet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F36A471-BCDA-45DF-BEE5-FE89A3465382}"/>
              </a:ext>
            </a:extLst>
          </p:cNvPr>
          <p:cNvCxnSpPr>
            <a:cxnSpLocks/>
          </p:cNvCxnSpPr>
          <p:nvPr/>
        </p:nvCxnSpPr>
        <p:spPr>
          <a:xfrm flipH="1">
            <a:off x="4239834" y="4429309"/>
            <a:ext cx="668969" cy="7258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B7849B5-2237-4BFF-BA10-544E68B118D4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5DEF94-3789-40C1-8CFB-E24502273C8B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EC15E-1BE2-401A-AC43-F5429EA42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7" b="94847" l="6595" r="95155">
                        <a14:foregroundMark x1="24361" y1="20056" x2="57739" y2="21588"/>
                        <a14:foregroundMark x1="57739" y1="21588" x2="55585" y2="13370"/>
                        <a14:foregroundMark x1="55585" y1="13370" x2="47645" y2="13928"/>
                        <a14:foregroundMark x1="47645" y1="13928" x2="41992" y2="20891"/>
                        <a14:foregroundMark x1="41992" y1="20891" x2="40377" y2="28830"/>
                        <a14:foregroundMark x1="40377" y1="28830" x2="50202" y2="23259"/>
                        <a14:foregroundMark x1="50202" y1="23259" x2="37012" y2="17409"/>
                        <a14:foregroundMark x1="43069" y1="8496" x2="62315" y2="10028"/>
                        <a14:foregroundMark x1="33244" y1="88997" x2="52355" y2="91365"/>
                        <a14:foregroundMark x1="54105" y1="95125" x2="71332" y2="86908"/>
                        <a14:foregroundMark x1="71332" y1="86908" x2="76851" y2="81894"/>
                        <a14:foregroundMark x1="76851" y1="81894" x2="76985" y2="81755"/>
                        <a14:foregroundMark x1="69987" y1="92479" x2="71736" y2="91504"/>
                        <a14:foregroundMark x1="34455" y1="94011" x2="30148" y2="92479"/>
                        <a14:foregroundMark x1="25303" y1="89833" x2="20054" y2="85376"/>
                        <a14:foregroundMark x1="20054" y1="85376" x2="17900" y2="82173"/>
                        <a14:foregroundMark x1="16285" y1="80641" x2="12651" y2="75627"/>
                        <a14:foregroundMark x1="12651" y1="75627" x2="8614" y2="69081"/>
                        <a14:foregroundMark x1="7941" y1="64067" x2="6729" y2="60167"/>
                        <a14:foregroundMark x1="88560" y1="74513" x2="94078" y2="54039"/>
                        <a14:foregroundMark x1="95289" y1="55710" x2="95289" y2="47772"/>
                        <a14:foregroundMark x1="43876" y1="4457" x2="46164" y2="4457"/>
                        <a14:foregroundMark x1="21534" y1="14903" x2="23822" y2="13370"/>
                        <a14:foregroundMark x1="24764" y1="12396" x2="27052" y2="11142"/>
                        <a14:foregroundMark x1="6999" y1="38579" x2="7537" y2="37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34" y="1129694"/>
            <a:ext cx="4614862" cy="44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42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089DD-FE5E-4FA5-95EF-A560F81C7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1052394"/>
            <a:ext cx="9458960" cy="475321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8537482-5005-4C6A-87C2-45B2AE616202}"/>
              </a:ext>
            </a:extLst>
          </p:cNvPr>
          <p:cNvSpPr/>
          <p:nvPr/>
        </p:nvSpPr>
        <p:spPr>
          <a:xfrm>
            <a:off x="7253218" y="1183182"/>
            <a:ext cx="1565662" cy="49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9A9717-59CC-47F0-9CB4-7F3126B3C276}"/>
              </a:ext>
            </a:extLst>
          </p:cNvPr>
          <p:cNvSpPr txBox="1"/>
          <p:nvPr/>
        </p:nvSpPr>
        <p:spPr>
          <a:xfrm>
            <a:off x="6550974" y="260410"/>
            <a:ext cx="366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font type seems to be different than the Greek language. Can it be the same?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1E8F3BB-EB5B-41BE-907A-35F8ECB085D7}"/>
              </a:ext>
            </a:extLst>
          </p:cNvPr>
          <p:cNvCxnSpPr>
            <a:cxnSpLocks/>
          </p:cNvCxnSpPr>
          <p:nvPr/>
        </p:nvCxnSpPr>
        <p:spPr>
          <a:xfrm flipV="1">
            <a:off x="8064756" y="793257"/>
            <a:ext cx="0" cy="3456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A0D7EA4-59E0-41B9-8165-0C251F4DCCA8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54D03-701C-4516-B2DD-F85119015472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696731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7BC51C-A5BB-4E90-9C05-0AA189C8D3F8}"/>
              </a:ext>
            </a:extLst>
          </p:cNvPr>
          <p:cNvGrpSpPr/>
          <p:nvPr/>
        </p:nvGrpSpPr>
        <p:grpSpPr>
          <a:xfrm>
            <a:off x="7230386" y="0"/>
            <a:ext cx="3294739" cy="6359430"/>
            <a:chOff x="7230386" y="0"/>
            <a:chExt cx="3294739" cy="63594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BF2391-1ABA-4F29-B06C-454C53CF3979}"/>
                </a:ext>
              </a:extLst>
            </p:cNvPr>
            <p:cNvGrpSpPr/>
            <p:nvPr/>
          </p:nvGrpSpPr>
          <p:grpSpPr>
            <a:xfrm>
              <a:off x="7230386" y="0"/>
              <a:ext cx="3294739" cy="6173883"/>
              <a:chOff x="5860431" y="-274320"/>
              <a:chExt cx="3504862" cy="6567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B5FC1A4-5963-48BA-847E-739C2125F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0431" y="-274320"/>
                <a:ext cx="3504862" cy="388112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BE52DD1-AE1C-4C09-8508-F496521C7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9435"/>
              <a:stretch/>
            </p:blipFill>
            <p:spPr>
              <a:xfrm>
                <a:off x="5937784" y="3606800"/>
                <a:ext cx="3427509" cy="2686505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E7499F9-7D92-4277-A784-147B3C269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4052" y="5674286"/>
              <a:ext cx="3241073" cy="685144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B67F60C-089E-4016-A3E2-34B014D71B6C}"/>
              </a:ext>
            </a:extLst>
          </p:cNvPr>
          <p:cNvSpPr/>
          <p:nvPr/>
        </p:nvSpPr>
        <p:spPr>
          <a:xfrm>
            <a:off x="8915400" y="3057524"/>
            <a:ext cx="314325" cy="1792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AC55A-A42E-4BBB-B54D-A10A65429788}"/>
              </a:ext>
            </a:extLst>
          </p:cNvPr>
          <p:cNvSpPr txBox="1"/>
          <p:nvPr/>
        </p:nvSpPr>
        <p:spPr>
          <a:xfrm>
            <a:off x="5244673" y="2903635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Replace /200% with </a:t>
            </a:r>
            <a:r>
              <a:rPr lang="el-GR" sz="1400" dirty="0">
                <a:solidFill>
                  <a:srgbClr val="0070C0"/>
                </a:solidFill>
              </a:rPr>
              <a:t>σε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B47991-57F0-498F-8D6C-F939A2FB24AE}"/>
              </a:ext>
            </a:extLst>
          </p:cNvPr>
          <p:cNvCxnSpPr>
            <a:cxnSpLocks/>
          </p:cNvCxnSpPr>
          <p:nvPr/>
        </p:nvCxnSpPr>
        <p:spPr>
          <a:xfrm flipH="1" flipV="1">
            <a:off x="7105650" y="3057524"/>
            <a:ext cx="179074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F77B9-5073-4A35-AC39-899AF02F6568}"/>
              </a:ext>
            </a:extLst>
          </p:cNvPr>
          <p:cNvSpPr/>
          <p:nvPr/>
        </p:nvSpPr>
        <p:spPr>
          <a:xfrm>
            <a:off x="8358013" y="3238841"/>
            <a:ext cx="20037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F3E3F4-0D96-401F-8ABF-4269EED72D90}"/>
              </a:ext>
            </a:extLst>
          </p:cNvPr>
          <p:cNvCxnSpPr>
            <a:cxnSpLocks/>
          </p:cNvCxnSpPr>
          <p:nvPr/>
        </p:nvCxnSpPr>
        <p:spPr>
          <a:xfrm flipH="1" flipV="1">
            <a:off x="7105650" y="3384351"/>
            <a:ext cx="1189996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48FC16-D70B-4211-92D0-96276C406943}"/>
              </a:ext>
            </a:extLst>
          </p:cNvPr>
          <p:cNvSpPr txBox="1"/>
          <p:nvPr/>
        </p:nvSpPr>
        <p:spPr>
          <a:xfrm>
            <a:off x="5661857" y="3220936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word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3276A-6EFA-43D0-8E74-EF7A8F69EB50}"/>
              </a:ext>
            </a:extLst>
          </p:cNvPr>
          <p:cNvSpPr/>
          <p:nvPr/>
        </p:nvSpPr>
        <p:spPr>
          <a:xfrm>
            <a:off x="8981725" y="3655210"/>
            <a:ext cx="686150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DE50C7-B3F9-4398-BAF4-365F175359FC}"/>
              </a:ext>
            </a:extLst>
          </p:cNvPr>
          <p:cNvCxnSpPr>
            <a:cxnSpLocks/>
          </p:cNvCxnSpPr>
          <p:nvPr/>
        </p:nvCxnSpPr>
        <p:spPr>
          <a:xfrm flipH="1">
            <a:off x="7105650" y="3648441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289840-6CD2-44A5-BD99-2546C34AC46E}"/>
              </a:ext>
            </a:extLst>
          </p:cNvPr>
          <p:cNvSpPr txBox="1"/>
          <p:nvPr/>
        </p:nvSpPr>
        <p:spPr>
          <a:xfrm>
            <a:off x="4657726" y="3499013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9CC69D-5B7A-4806-A832-C7945D9E1070}"/>
              </a:ext>
            </a:extLst>
          </p:cNvPr>
          <p:cNvCxnSpPr/>
          <p:nvPr/>
        </p:nvCxnSpPr>
        <p:spPr>
          <a:xfrm>
            <a:off x="8715375" y="4295775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503FC4-1FA3-4F8E-9829-F410C413CABA}"/>
              </a:ext>
            </a:extLst>
          </p:cNvPr>
          <p:cNvCxnSpPr>
            <a:cxnSpLocks/>
          </p:cNvCxnSpPr>
          <p:nvPr/>
        </p:nvCxnSpPr>
        <p:spPr>
          <a:xfrm>
            <a:off x="7653022" y="4457700"/>
            <a:ext cx="21767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B4C029-F668-4075-A73E-3B323AEC6DC1}"/>
              </a:ext>
            </a:extLst>
          </p:cNvPr>
          <p:cNvCxnSpPr>
            <a:cxnSpLocks/>
          </p:cNvCxnSpPr>
          <p:nvPr/>
        </p:nvCxnSpPr>
        <p:spPr>
          <a:xfrm>
            <a:off x="7653022" y="4619625"/>
            <a:ext cx="10623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C322E6-5180-4FAF-A4CA-9076E8C03E62}"/>
              </a:ext>
            </a:extLst>
          </p:cNvPr>
          <p:cNvCxnSpPr>
            <a:cxnSpLocks/>
          </p:cNvCxnSpPr>
          <p:nvPr/>
        </p:nvCxnSpPr>
        <p:spPr>
          <a:xfrm flipH="1">
            <a:off x="7105650" y="4380108"/>
            <a:ext cx="47164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2318F16-AE67-4EAE-9F2D-39B8EAAD7F77}"/>
              </a:ext>
            </a:extLst>
          </p:cNvPr>
          <p:cNvSpPr txBox="1"/>
          <p:nvPr/>
        </p:nvSpPr>
        <p:spPr>
          <a:xfrm>
            <a:off x="4323906" y="4066121"/>
            <a:ext cx="2906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underlined text should be put in separate bullet as it is in the English master template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27A8B5-C2DE-4974-BA59-55A6425AECC5}"/>
              </a:ext>
            </a:extLst>
          </p:cNvPr>
          <p:cNvSpPr txBox="1"/>
          <p:nvPr/>
        </p:nvSpPr>
        <p:spPr>
          <a:xfrm>
            <a:off x="3719365" y="2080824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3E59020-843C-4F2A-9677-5BE3936DB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0" y="91003"/>
            <a:ext cx="762000" cy="847725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4F6687-B063-4BD8-B1DF-BEF88AB713FC}"/>
              </a:ext>
            </a:extLst>
          </p:cNvPr>
          <p:cNvCxnSpPr>
            <a:cxnSpLocks/>
          </p:cNvCxnSpPr>
          <p:nvPr/>
        </p:nvCxnSpPr>
        <p:spPr>
          <a:xfrm>
            <a:off x="10224864" y="337191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A1B9A32-18AD-4DF8-803F-78D6A8960BDC}"/>
              </a:ext>
            </a:extLst>
          </p:cNvPr>
          <p:cNvSpPr txBox="1"/>
          <p:nvPr/>
        </p:nvSpPr>
        <p:spPr>
          <a:xfrm>
            <a:off x="10422019" y="456918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BAE1DD-BE3C-4B9C-975C-B87E592DC0B5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01D37-8FB0-43A8-83F2-55209318F888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022173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BABA2F-F322-4B96-81F8-9940E453E15D}"/>
              </a:ext>
            </a:extLst>
          </p:cNvPr>
          <p:cNvGrpSpPr/>
          <p:nvPr/>
        </p:nvGrpSpPr>
        <p:grpSpPr>
          <a:xfrm>
            <a:off x="7162253" y="263857"/>
            <a:ext cx="3451772" cy="6577781"/>
            <a:chOff x="7162253" y="263857"/>
            <a:chExt cx="3451772" cy="65777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19BA7E-CDF0-496A-BFA9-1840CA3AF1D7}"/>
                </a:ext>
              </a:extLst>
            </p:cNvPr>
            <p:cNvGrpSpPr/>
            <p:nvPr/>
          </p:nvGrpSpPr>
          <p:grpSpPr>
            <a:xfrm>
              <a:off x="7162253" y="263857"/>
              <a:ext cx="3451772" cy="6330286"/>
              <a:chOff x="6579338" y="145534"/>
              <a:chExt cx="3834662" cy="703247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984DFC7-317F-43DD-869B-28D5E6509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40298" y="145534"/>
                <a:ext cx="3702526" cy="414528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79D2BAC-7A23-4370-B550-AE089E937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79338" y="4260334"/>
                <a:ext cx="3834662" cy="2917677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E440D2-5BD8-4C64-9615-E16D3CEBC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5480" y="6137373"/>
              <a:ext cx="3331525" cy="70426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E5DEF5C-D946-43AF-87C5-F2437B235E48}"/>
              </a:ext>
            </a:extLst>
          </p:cNvPr>
          <p:cNvSpPr/>
          <p:nvPr/>
        </p:nvSpPr>
        <p:spPr>
          <a:xfrm>
            <a:off x="8902591" y="3409950"/>
            <a:ext cx="314325" cy="1792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DBA2F-04E6-46EE-9002-04517C558DDF}"/>
              </a:ext>
            </a:extLst>
          </p:cNvPr>
          <p:cNvSpPr txBox="1"/>
          <p:nvPr/>
        </p:nvSpPr>
        <p:spPr>
          <a:xfrm>
            <a:off x="5171088" y="3256061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Replace /200% with </a:t>
            </a:r>
            <a:r>
              <a:rPr lang="el-GR" sz="1400" dirty="0">
                <a:solidFill>
                  <a:srgbClr val="0070C0"/>
                </a:solidFill>
              </a:rPr>
              <a:t>σε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AEBD16-B403-48CA-A4EE-7D2E8980F47B}"/>
              </a:ext>
            </a:extLst>
          </p:cNvPr>
          <p:cNvCxnSpPr>
            <a:cxnSpLocks/>
          </p:cNvCxnSpPr>
          <p:nvPr/>
        </p:nvCxnSpPr>
        <p:spPr>
          <a:xfrm flipH="1" flipV="1">
            <a:off x="7032065" y="3409950"/>
            <a:ext cx="179074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64635-B6F3-4765-8073-7029A1FD35C7}"/>
              </a:ext>
            </a:extLst>
          </p:cNvPr>
          <p:cNvSpPr/>
          <p:nvPr/>
        </p:nvSpPr>
        <p:spPr>
          <a:xfrm>
            <a:off x="8903100" y="3974566"/>
            <a:ext cx="754765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89910C-D538-4D2B-BD58-A5BDCDE9B2A9}"/>
              </a:ext>
            </a:extLst>
          </p:cNvPr>
          <p:cNvCxnSpPr>
            <a:cxnSpLocks/>
          </p:cNvCxnSpPr>
          <p:nvPr/>
        </p:nvCxnSpPr>
        <p:spPr>
          <a:xfrm flipH="1">
            <a:off x="7008837" y="3966542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F6845E-F60B-41AB-8263-87E38A26948E}"/>
              </a:ext>
            </a:extLst>
          </p:cNvPr>
          <p:cNvSpPr txBox="1"/>
          <p:nvPr/>
        </p:nvSpPr>
        <p:spPr>
          <a:xfrm>
            <a:off x="4599437" y="3788539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AEE3BB-EC36-4750-8327-0D33F0B634C2}"/>
              </a:ext>
            </a:extLst>
          </p:cNvPr>
          <p:cNvSpPr/>
          <p:nvPr/>
        </p:nvSpPr>
        <p:spPr>
          <a:xfrm>
            <a:off x="7467393" y="4154309"/>
            <a:ext cx="1171782" cy="17003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CBC10-E248-493F-BE41-EBB48C28C74D}"/>
              </a:ext>
            </a:extLst>
          </p:cNvPr>
          <p:cNvSpPr txBox="1"/>
          <p:nvPr/>
        </p:nvSpPr>
        <p:spPr>
          <a:xfrm>
            <a:off x="4642760" y="4144660"/>
            <a:ext cx="236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this text as: 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μαγνήσιο που συμβάλλουν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EABA83-5043-4CAE-BCFA-1439D62FE908}"/>
              </a:ext>
            </a:extLst>
          </p:cNvPr>
          <p:cNvCxnSpPr>
            <a:cxnSpLocks/>
          </p:cNvCxnSpPr>
          <p:nvPr/>
        </p:nvCxnSpPr>
        <p:spPr>
          <a:xfrm flipH="1">
            <a:off x="6534150" y="4273529"/>
            <a:ext cx="933243" cy="508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C49C21-3B78-485F-8734-A6F8B047F535}"/>
              </a:ext>
            </a:extLst>
          </p:cNvPr>
          <p:cNvCxnSpPr>
            <a:cxnSpLocks/>
          </p:cNvCxnSpPr>
          <p:nvPr/>
        </p:nvCxnSpPr>
        <p:spPr>
          <a:xfrm>
            <a:off x="8132494" y="4639305"/>
            <a:ext cx="16354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5AB590-5D27-4753-BD7B-64FC46630E35}"/>
              </a:ext>
            </a:extLst>
          </p:cNvPr>
          <p:cNvCxnSpPr>
            <a:cxnSpLocks/>
          </p:cNvCxnSpPr>
          <p:nvPr/>
        </p:nvCxnSpPr>
        <p:spPr>
          <a:xfrm>
            <a:off x="7467393" y="4801230"/>
            <a:ext cx="23005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277694-E635-4579-B37C-D2760BF8A507}"/>
              </a:ext>
            </a:extLst>
          </p:cNvPr>
          <p:cNvCxnSpPr>
            <a:cxnSpLocks/>
          </p:cNvCxnSpPr>
          <p:nvPr/>
        </p:nvCxnSpPr>
        <p:spPr>
          <a:xfrm>
            <a:off x="7467393" y="49726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930BC9-5413-41C8-880D-F98F49CE0C58}"/>
              </a:ext>
            </a:extLst>
          </p:cNvPr>
          <p:cNvCxnSpPr>
            <a:cxnSpLocks/>
          </p:cNvCxnSpPr>
          <p:nvPr/>
        </p:nvCxnSpPr>
        <p:spPr>
          <a:xfrm>
            <a:off x="7467393" y="51250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C5DB1B-5D08-47C7-B576-D888D439FA36}"/>
              </a:ext>
            </a:extLst>
          </p:cNvPr>
          <p:cNvCxnSpPr>
            <a:cxnSpLocks/>
          </p:cNvCxnSpPr>
          <p:nvPr/>
        </p:nvCxnSpPr>
        <p:spPr>
          <a:xfrm>
            <a:off x="7467393" y="52774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FC7276-A68D-4F6B-898D-C2A59B3A2A90}"/>
              </a:ext>
            </a:extLst>
          </p:cNvPr>
          <p:cNvCxnSpPr>
            <a:cxnSpLocks/>
          </p:cNvCxnSpPr>
          <p:nvPr/>
        </p:nvCxnSpPr>
        <p:spPr>
          <a:xfrm flipH="1" flipV="1">
            <a:off x="6534150" y="4966638"/>
            <a:ext cx="913647" cy="253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6698DE9-D0A2-4E9A-8F9D-73951FFBFDD4}"/>
              </a:ext>
            </a:extLst>
          </p:cNvPr>
          <p:cNvSpPr txBox="1"/>
          <p:nvPr/>
        </p:nvSpPr>
        <p:spPr>
          <a:xfrm>
            <a:off x="819150" y="4787100"/>
            <a:ext cx="5949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underlined text should be put in separate bullet as it is in the English master template. Rewrite the whole text as follows:</a:t>
            </a:r>
            <a:endParaRPr lang="el-GR" sz="1400" dirty="0">
              <a:solidFill>
                <a:srgbClr val="0070C0"/>
              </a:solidFill>
            </a:endParaRPr>
          </a:p>
          <a:p>
            <a:r>
              <a:rPr lang="el-GR" sz="1400" dirty="0">
                <a:solidFill>
                  <a:srgbClr val="0070C0"/>
                </a:solidFill>
              </a:rPr>
              <a:t>Με </a:t>
            </a:r>
            <a:r>
              <a:rPr lang="el-GR" sz="1400" dirty="0" err="1">
                <a:solidFill>
                  <a:srgbClr val="0070C0"/>
                </a:solidFill>
              </a:rPr>
              <a:t>βιοτίνη</a:t>
            </a:r>
            <a:r>
              <a:rPr lang="el-GR" sz="1400" dirty="0">
                <a:solidFill>
                  <a:srgbClr val="0070C0"/>
                </a:solidFill>
              </a:rPr>
              <a:t>, ψευδάργυρο και σελήνιο που συμβάλλουν στη διατήρηση της φυσιολογικής κατάστασης των μαλλιών, των νυχιών και του δέρματος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7A0961-1253-4468-9C1E-AFBFB303BB48}"/>
              </a:ext>
            </a:extLst>
          </p:cNvPr>
          <p:cNvSpPr txBox="1"/>
          <p:nvPr/>
        </p:nvSpPr>
        <p:spPr>
          <a:xfrm>
            <a:off x="3624115" y="2454546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64EC59-35D2-47A5-9CEE-E963E9340345}"/>
              </a:ext>
            </a:extLst>
          </p:cNvPr>
          <p:cNvSpPr txBox="1"/>
          <p:nvPr/>
        </p:nvSpPr>
        <p:spPr>
          <a:xfrm>
            <a:off x="10614025" y="5466223"/>
            <a:ext cx="1490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this text as follows:</a:t>
            </a:r>
          </a:p>
          <a:p>
            <a:r>
              <a:rPr lang="en-US" sz="1400" dirty="0">
                <a:solidFill>
                  <a:srgbClr val="0070C0"/>
                </a:solidFill>
              </a:rPr>
              <a:t>30 </a:t>
            </a:r>
            <a:r>
              <a:rPr lang="el-GR" sz="1400" dirty="0">
                <a:solidFill>
                  <a:srgbClr val="0070C0"/>
                </a:solidFill>
              </a:rPr>
              <a:t>και 60 δισκίων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CE4604-14AD-43DB-847E-F08B50FA7579}"/>
              </a:ext>
            </a:extLst>
          </p:cNvPr>
          <p:cNvSpPr/>
          <p:nvPr/>
        </p:nvSpPr>
        <p:spPr>
          <a:xfrm>
            <a:off x="9065994" y="5989443"/>
            <a:ext cx="1135281" cy="1629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E7E0C1-0F50-4CC7-8C0D-9BF1FE092B15}"/>
              </a:ext>
            </a:extLst>
          </p:cNvPr>
          <p:cNvCxnSpPr>
            <a:cxnSpLocks/>
          </p:cNvCxnSpPr>
          <p:nvPr/>
        </p:nvCxnSpPr>
        <p:spPr>
          <a:xfrm flipV="1">
            <a:off x="10001429" y="5656069"/>
            <a:ext cx="612596" cy="2924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40D98F6-C667-4723-AFE8-761B96415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102" y="448707"/>
            <a:ext cx="762000" cy="847725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D03BEE9-6E79-401B-9938-0B87A7B30BDA}"/>
              </a:ext>
            </a:extLst>
          </p:cNvPr>
          <p:cNvCxnSpPr>
            <a:cxnSpLocks/>
          </p:cNvCxnSpPr>
          <p:nvPr/>
        </p:nvCxnSpPr>
        <p:spPr>
          <a:xfrm>
            <a:off x="10214816" y="694895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1E391A6-A3C8-4355-8182-CE237467EE2D}"/>
              </a:ext>
            </a:extLst>
          </p:cNvPr>
          <p:cNvSpPr txBox="1"/>
          <p:nvPr/>
        </p:nvSpPr>
        <p:spPr>
          <a:xfrm>
            <a:off x="10411971" y="814622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CD85D3-B653-41A1-9918-5D2D2314606B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13873A-8A0E-440F-980A-AAEF35B4A34E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280249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D9D9B6E-B26B-415D-8220-37AD7E836ECC}"/>
              </a:ext>
            </a:extLst>
          </p:cNvPr>
          <p:cNvGrpSpPr/>
          <p:nvPr/>
        </p:nvGrpSpPr>
        <p:grpSpPr>
          <a:xfrm>
            <a:off x="6744014" y="-1"/>
            <a:ext cx="3866836" cy="6964935"/>
            <a:chOff x="6744014" y="-1"/>
            <a:chExt cx="3866836" cy="696493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D248EB-BD63-4386-8CBA-AED76F2BB4ED}"/>
                </a:ext>
              </a:extLst>
            </p:cNvPr>
            <p:cNvGrpSpPr/>
            <p:nvPr/>
          </p:nvGrpSpPr>
          <p:grpSpPr>
            <a:xfrm>
              <a:off x="6744014" y="-1"/>
              <a:ext cx="3866836" cy="6824615"/>
              <a:chOff x="6753539" y="145534"/>
              <a:chExt cx="3741741" cy="6603834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7C9D3F1-10C7-4C16-BCE1-869403C2B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84019" y="145534"/>
                <a:ext cx="3635222" cy="42672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98B9F18-3D36-4544-8587-9D262B3AD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3539" y="4402574"/>
                <a:ext cx="3741741" cy="2346794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C8D7DF-AC98-4409-9761-1AC298816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419"/>
            <a:stretch/>
          </p:blipFill>
          <p:spPr>
            <a:xfrm>
              <a:off x="6818744" y="6312601"/>
              <a:ext cx="3782581" cy="65233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F01357-6FC4-41ED-A6D8-F3A51D503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0" y="91003"/>
            <a:ext cx="762000" cy="8477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5D5F96-2D94-49A1-9B01-459B1FA1DC63}"/>
              </a:ext>
            </a:extLst>
          </p:cNvPr>
          <p:cNvCxnSpPr>
            <a:cxnSpLocks/>
          </p:cNvCxnSpPr>
          <p:nvPr/>
        </p:nvCxnSpPr>
        <p:spPr>
          <a:xfrm>
            <a:off x="10224864" y="337191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3D6BB49-1FA8-4959-82E3-B2F692817845}"/>
              </a:ext>
            </a:extLst>
          </p:cNvPr>
          <p:cNvSpPr txBox="1"/>
          <p:nvPr/>
        </p:nvSpPr>
        <p:spPr>
          <a:xfrm>
            <a:off x="10422019" y="456918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CB84-7384-47DC-AA94-B2E7A63F9A63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D8D44-81EB-4D78-9B80-B56222F0EDBD}"/>
              </a:ext>
            </a:extLst>
          </p:cNvPr>
          <p:cNvSpPr/>
          <p:nvPr/>
        </p:nvSpPr>
        <p:spPr>
          <a:xfrm>
            <a:off x="8766699" y="4441999"/>
            <a:ext cx="91326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8C6420-0ABC-4FDC-9725-64FDFA67B986}"/>
              </a:ext>
            </a:extLst>
          </p:cNvPr>
          <p:cNvCxnSpPr>
            <a:cxnSpLocks/>
          </p:cNvCxnSpPr>
          <p:nvPr/>
        </p:nvCxnSpPr>
        <p:spPr>
          <a:xfrm flipH="1">
            <a:off x="6865962" y="4433975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62253B-A2DB-48BA-9054-5561B16AD61B}"/>
              </a:ext>
            </a:extLst>
          </p:cNvPr>
          <p:cNvSpPr txBox="1"/>
          <p:nvPr/>
        </p:nvSpPr>
        <p:spPr>
          <a:xfrm>
            <a:off x="4456562" y="4255972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85899-9ADE-4B37-9598-51FAA2D03FD9}"/>
              </a:ext>
            </a:extLst>
          </p:cNvPr>
          <p:cNvSpPr txBox="1"/>
          <p:nvPr/>
        </p:nvSpPr>
        <p:spPr>
          <a:xfrm>
            <a:off x="3062657" y="5341274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Call to action button Buy Now to be the same as in the other templates (see below screenshot) as it stands out better this way (with the black shape)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36ECF1-322D-43D0-A00A-3C205C7C4A02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2EB3F4-CE63-48F2-BA4D-ACCA8EC964F5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411806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845CF24-B3A5-4F56-BC3F-3BE7589711FA}"/>
              </a:ext>
            </a:extLst>
          </p:cNvPr>
          <p:cNvGrpSpPr/>
          <p:nvPr/>
        </p:nvGrpSpPr>
        <p:grpSpPr>
          <a:xfrm>
            <a:off x="7229475" y="285701"/>
            <a:ext cx="3477144" cy="6332401"/>
            <a:chOff x="7229475" y="285701"/>
            <a:chExt cx="3477144" cy="63324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85E2B7-CFFF-4F58-9E94-4AA0CD0351D7}"/>
                </a:ext>
              </a:extLst>
            </p:cNvPr>
            <p:cNvGrpSpPr/>
            <p:nvPr/>
          </p:nvGrpSpPr>
          <p:grpSpPr>
            <a:xfrm>
              <a:off x="7229475" y="285701"/>
              <a:ext cx="3458959" cy="6286598"/>
              <a:chOff x="6630137" y="145534"/>
              <a:chExt cx="4058298" cy="737588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2BAEED5-506A-4EBD-B06C-EFFF9EA30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40298" y="145534"/>
                <a:ext cx="4037977" cy="44704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B76BF90-4F6A-4259-AE10-D9DB97B99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4546"/>
              <a:stretch/>
            </p:blipFill>
            <p:spPr>
              <a:xfrm>
                <a:off x="6630137" y="4615934"/>
                <a:ext cx="4058298" cy="2905487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29A089-ED00-4133-9B8B-D3B61C85A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7660" y="5886898"/>
              <a:ext cx="3458959" cy="73120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D3108F-A6AC-4E44-830C-6A1E463CD671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B4424-0564-4A47-9215-409B8A86A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0" y="514866"/>
            <a:ext cx="685800" cy="762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6FA11B-7717-407B-AAE3-0FA026ECB2DB}"/>
              </a:ext>
            </a:extLst>
          </p:cNvPr>
          <p:cNvCxnSpPr>
            <a:cxnSpLocks/>
          </p:cNvCxnSpPr>
          <p:nvPr/>
        </p:nvCxnSpPr>
        <p:spPr>
          <a:xfrm>
            <a:off x="10458450" y="841659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DF4CAA8-5F12-4B7D-A83E-F1D7AD84EF0A}"/>
              </a:ext>
            </a:extLst>
          </p:cNvPr>
          <p:cNvSpPr txBox="1"/>
          <p:nvPr/>
        </p:nvSpPr>
        <p:spPr>
          <a:xfrm>
            <a:off x="10655605" y="961386"/>
            <a:ext cx="15363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</a:t>
            </a:r>
            <a:r>
              <a:rPr lang="el-GR" sz="1400" dirty="0">
                <a:solidFill>
                  <a:srgbClr val="0070C0"/>
                </a:solidFill>
              </a:rPr>
              <a:t> 50+</a:t>
            </a:r>
            <a:r>
              <a:rPr lang="en-US" sz="1400" dirty="0">
                <a:solidFill>
                  <a:srgbClr val="0070C0"/>
                </a:solidFill>
              </a:rPr>
              <a:t>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 50+ ετών</a:t>
            </a:r>
          </a:p>
          <a:p>
            <a:endParaRPr lang="el-GR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Can we change the color of the circle to dark blue (as the pack color)?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91FAC9-EFB1-4B8C-8D8E-7C47B0991D3A}"/>
              </a:ext>
            </a:extLst>
          </p:cNvPr>
          <p:cNvSpPr/>
          <p:nvPr/>
        </p:nvSpPr>
        <p:spPr>
          <a:xfrm>
            <a:off x="7576971" y="3499024"/>
            <a:ext cx="91326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CD834E-DE45-4A3E-8E0C-58BD0EF18FE0}"/>
              </a:ext>
            </a:extLst>
          </p:cNvPr>
          <p:cNvCxnSpPr>
            <a:cxnSpLocks/>
          </p:cNvCxnSpPr>
          <p:nvPr/>
        </p:nvCxnSpPr>
        <p:spPr>
          <a:xfrm flipH="1">
            <a:off x="7025057" y="3558420"/>
            <a:ext cx="54547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D6847B-6C5A-4D1D-8935-A380C28CDDB3}"/>
              </a:ext>
            </a:extLst>
          </p:cNvPr>
          <p:cNvSpPr txBox="1"/>
          <p:nvPr/>
        </p:nvSpPr>
        <p:spPr>
          <a:xfrm>
            <a:off x="5041047" y="3355723"/>
            <a:ext cx="290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ανοσοποιητικού συστήματος.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6BECE5-0F70-4FA2-B2A6-EEDDF63008BC}"/>
              </a:ext>
            </a:extLst>
          </p:cNvPr>
          <p:cNvSpPr/>
          <p:nvPr/>
        </p:nvSpPr>
        <p:spPr>
          <a:xfrm>
            <a:off x="8490237" y="4149899"/>
            <a:ext cx="129888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2FE0AF-6556-4D72-8040-BE6429E4EBED}"/>
              </a:ext>
            </a:extLst>
          </p:cNvPr>
          <p:cNvCxnSpPr>
            <a:cxnSpLocks/>
          </p:cNvCxnSpPr>
          <p:nvPr/>
        </p:nvCxnSpPr>
        <p:spPr>
          <a:xfrm flipH="1" flipV="1">
            <a:off x="7096125" y="4113081"/>
            <a:ext cx="1394113" cy="170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A6BD09E-8A20-4A43-ABB7-4A1C6B9D33D7}"/>
              </a:ext>
            </a:extLst>
          </p:cNvPr>
          <p:cNvSpPr txBox="1"/>
          <p:nvPr/>
        </p:nvSpPr>
        <p:spPr>
          <a:xfrm>
            <a:off x="5756425" y="3942012"/>
            <a:ext cx="139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word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B25324-1BC5-4EA2-842E-CB06DE1B852B}"/>
              </a:ext>
            </a:extLst>
          </p:cNvPr>
          <p:cNvSpPr/>
          <p:nvPr/>
        </p:nvSpPr>
        <p:spPr>
          <a:xfrm>
            <a:off x="9318912" y="4312859"/>
            <a:ext cx="644238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18C4F4-CCCA-4E88-A231-0A1BC737694B}"/>
              </a:ext>
            </a:extLst>
          </p:cNvPr>
          <p:cNvCxnSpPr>
            <a:cxnSpLocks/>
          </p:cNvCxnSpPr>
          <p:nvPr/>
        </p:nvCxnSpPr>
        <p:spPr>
          <a:xfrm flipH="1">
            <a:off x="7094395" y="4475820"/>
            <a:ext cx="2222788" cy="15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8C78E5A-0C58-4261-8388-3542197BDABB}"/>
              </a:ext>
            </a:extLst>
          </p:cNvPr>
          <p:cNvSpPr txBox="1"/>
          <p:nvPr/>
        </p:nvSpPr>
        <p:spPr>
          <a:xfrm>
            <a:off x="5564502" y="4330039"/>
            <a:ext cx="177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κατάστασης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D98322-8665-402C-8C79-1DFC8342B5D0}"/>
              </a:ext>
            </a:extLst>
          </p:cNvPr>
          <p:cNvSpPr/>
          <p:nvPr/>
        </p:nvSpPr>
        <p:spPr>
          <a:xfrm>
            <a:off x="9195087" y="5190190"/>
            <a:ext cx="329913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B5310D1-1969-4B5B-8178-D1E9D127A17E}"/>
              </a:ext>
            </a:extLst>
          </p:cNvPr>
          <p:cNvCxnSpPr>
            <a:cxnSpLocks/>
          </p:cNvCxnSpPr>
          <p:nvPr/>
        </p:nvCxnSpPr>
        <p:spPr>
          <a:xfrm flipH="1">
            <a:off x="6972299" y="5399456"/>
            <a:ext cx="2222788" cy="15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C225042-A492-49AE-B22E-C31054C56087}"/>
              </a:ext>
            </a:extLst>
          </p:cNvPr>
          <p:cNvSpPr txBox="1"/>
          <p:nvPr/>
        </p:nvSpPr>
        <p:spPr>
          <a:xfrm>
            <a:off x="5472975" y="5185576"/>
            <a:ext cx="177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30 και 60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9F3822-C7DD-4C21-A609-D43292282A04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80C432-2972-480E-B785-C328E6093F05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707074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9A2E944-F730-4EE9-8B10-F2ECB3CE1EA3}"/>
              </a:ext>
            </a:extLst>
          </p:cNvPr>
          <p:cNvGrpSpPr/>
          <p:nvPr/>
        </p:nvGrpSpPr>
        <p:grpSpPr>
          <a:xfrm>
            <a:off x="6733556" y="330200"/>
            <a:ext cx="3761610" cy="6465014"/>
            <a:chOff x="6733556" y="330200"/>
            <a:chExt cx="3761610" cy="6465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A900E1-DC7A-4F22-B720-2A2B12C570BC}"/>
                </a:ext>
              </a:extLst>
            </p:cNvPr>
            <p:cNvGrpSpPr/>
            <p:nvPr/>
          </p:nvGrpSpPr>
          <p:grpSpPr>
            <a:xfrm>
              <a:off x="6733556" y="330200"/>
              <a:ext cx="3761610" cy="6275973"/>
              <a:chOff x="6885956" y="145534"/>
              <a:chExt cx="3761610" cy="627597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979EDDB-809F-42B5-98DD-D4C0FAFF3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85956" y="145534"/>
                <a:ext cx="3761610" cy="44704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575FC6-304B-41EC-9348-3467B17B7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85956" y="4615934"/>
                <a:ext cx="3761610" cy="1805573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00CAE5-48E5-4807-8181-50A4491B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5286" y="6010765"/>
              <a:ext cx="3710830" cy="78444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534CC2-50C8-4428-A5DB-42BAB8CFC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275" y="514866"/>
            <a:ext cx="762000" cy="7905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5FC54A-2DD5-45E7-8611-02C7A714B8E7}"/>
              </a:ext>
            </a:extLst>
          </p:cNvPr>
          <p:cNvCxnSpPr>
            <a:cxnSpLocks/>
          </p:cNvCxnSpPr>
          <p:nvPr/>
        </p:nvCxnSpPr>
        <p:spPr>
          <a:xfrm>
            <a:off x="10201275" y="847725"/>
            <a:ext cx="557436" cy="1136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7037FB-E4A6-4FE7-BDB8-E330C65A0D49}"/>
              </a:ext>
            </a:extLst>
          </p:cNvPr>
          <p:cNvSpPr txBox="1"/>
          <p:nvPr/>
        </p:nvSpPr>
        <p:spPr>
          <a:xfrm>
            <a:off x="10495166" y="970272"/>
            <a:ext cx="15363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Kids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παιδιά 4+ ετών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C9F36-0592-454C-87B7-7FE1358F6409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3EAE45-DBE2-44F5-A669-E9C16BB13712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13A408-EC32-4332-9D4C-39B6EE022DA0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927849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8A90D1-3BD8-4046-9C05-383B2DFEFE42}"/>
              </a:ext>
            </a:extLst>
          </p:cNvPr>
          <p:cNvGrpSpPr/>
          <p:nvPr/>
        </p:nvGrpSpPr>
        <p:grpSpPr>
          <a:xfrm>
            <a:off x="6807201" y="0"/>
            <a:ext cx="3982720" cy="6861184"/>
            <a:chOff x="6807201" y="0"/>
            <a:chExt cx="3982720" cy="68611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C4853F-2A8C-43ED-ACE0-43102E01A869}"/>
                </a:ext>
              </a:extLst>
            </p:cNvPr>
            <p:cNvGrpSpPr/>
            <p:nvPr/>
          </p:nvGrpSpPr>
          <p:grpSpPr>
            <a:xfrm>
              <a:off x="6807201" y="0"/>
              <a:ext cx="3982720" cy="6858000"/>
              <a:chOff x="6807201" y="0"/>
              <a:chExt cx="3982720" cy="685800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54FC747-B51F-4DE3-AE9F-1786B50BD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89045" y="0"/>
                <a:ext cx="3814970" cy="42672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271A957-6DD8-4341-AA2A-A7D016F35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7201" y="4271285"/>
                <a:ext cx="3982720" cy="258671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549139-5512-4383-A4DB-FE4EE8D39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499"/>
            <a:stretch/>
          </p:blipFill>
          <p:spPr>
            <a:xfrm>
              <a:off x="6838727" y="6188785"/>
              <a:ext cx="3951194" cy="67239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92967E-ABD8-48C8-810C-27BE4A1A6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0" y="145534"/>
            <a:ext cx="762000" cy="8477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73F4CE-CC69-4F4C-BF21-285DB12D0EB7}"/>
              </a:ext>
            </a:extLst>
          </p:cNvPr>
          <p:cNvCxnSpPr>
            <a:cxnSpLocks/>
          </p:cNvCxnSpPr>
          <p:nvPr/>
        </p:nvCxnSpPr>
        <p:spPr>
          <a:xfrm>
            <a:off x="10224864" y="391722"/>
            <a:ext cx="47915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1800C2-D8BA-4D20-8A51-60B7E804AD30}"/>
              </a:ext>
            </a:extLst>
          </p:cNvPr>
          <p:cNvSpPr txBox="1"/>
          <p:nvPr/>
        </p:nvSpPr>
        <p:spPr>
          <a:xfrm>
            <a:off x="10651404" y="511449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1DA3B-96AB-4162-B4CA-26AD315338A3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8EC4F-E672-42CB-A82C-26A855DF6B32}"/>
              </a:ext>
            </a:extLst>
          </p:cNvPr>
          <p:cNvSpPr/>
          <p:nvPr/>
        </p:nvSpPr>
        <p:spPr>
          <a:xfrm>
            <a:off x="8902935" y="3647631"/>
            <a:ext cx="895180" cy="1667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4BA535-CD28-45E1-B76D-81BA8CA0C92D}"/>
              </a:ext>
            </a:extLst>
          </p:cNvPr>
          <p:cNvCxnSpPr>
            <a:cxnSpLocks/>
          </p:cNvCxnSpPr>
          <p:nvPr/>
        </p:nvCxnSpPr>
        <p:spPr>
          <a:xfrm flipH="1" flipV="1">
            <a:off x="6687300" y="3493586"/>
            <a:ext cx="2229595" cy="1418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AF23CA-AC3E-4A86-B3E4-AFF7BC8F5767}"/>
              </a:ext>
            </a:extLst>
          </p:cNvPr>
          <p:cNvSpPr txBox="1"/>
          <p:nvPr/>
        </p:nvSpPr>
        <p:spPr>
          <a:xfrm>
            <a:off x="4324351" y="3337655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2AEC01-9C07-4C08-982E-F0ED60C19DEB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6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92147-8972-41EB-9CA3-47872A475966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639187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7718E1-40C1-41D9-B189-D9130300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156" y="1450575"/>
            <a:ext cx="8020942" cy="45882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BBED84-977D-4D06-A075-CB37ED2DCB19}"/>
              </a:ext>
            </a:extLst>
          </p:cNvPr>
          <p:cNvCxnSpPr>
            <a:cxnSpLocks/>
          </p:cNvCxnSpPr>
          <p:nvPr/>
        </p:nvCxnSpPr>
        <p:spPr>
          <a:xfrm flipH="1" flipV="1">
            <a:off x="4038156" y="5762625"/>
            <a:ext cx="4143417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A65374-951C-4FB7-BDE8-CE7DEE1FCDB4}"/>
              </a:ext>
            </a:extLst>
          </p:cNvPr>
          <p:cNvSpPr txBox="1"/>
          <p:nvPr/>
        </p:nvSpPr>
        <p:spPr>
          <a:xfrm>
            <a:off x="1272714" y="5310269"/>
            <a:ext cx="2765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Both text boxes to finish at the same level, </a:t>
            </a:r>
            <a:r>
              <a:rPr lang="en-US" sz="1400" dirty="0" err="1">
                <a:solidFill>
                  <a:srgbClr val="0070C0"/>
                </a:solidFill>
              </a:rPr>
              <a:t>ie</a:t>
            </a:r>
            <a:r>
              <a:rPr lang="en-US" sz="1400" dirty="0">
                <a:solidFill>
                  <a:srgbClr val="0070C0"/>
                </a:solidFill>
              </a:rPr>
              <a:t> make Junior grey outline bigger to finish at the same level with Performance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333EB0-838B-4902-AFF7-D322C3F7161A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45337-2E52-450D-826A-126D07C409F1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640841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1F25B-81E5-4E95-BBC6-379D21F3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25" y="1658801"/>
            <a:ext cx="8162924" cy="3576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4727B6-5986-4CDF-9C55-3946AA99BA00}"/>
              </a:ext>
            </a:extLst>
          </p:cNvPr>
          <p:cNvSpPr txBox="1"/>
          <p:nvPr/>
        </p:nvSpPr>
        <p:spPr>
          <a:xfrm>
            <a:off x="644508" y="3077652"/>
            <a:ext cx="2765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section Reviews to be totally removed, we would like to have this section at all.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4523ED-D3C8-49D6-ACAB-3C59C78A8ABE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175470-526E-4F2C-B9AD-87BC7B106D48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41885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9BF2391-1ABA-4F29-B06C-454C53CF3979}"/>
              </a:ext>
            </a:extLst>
          </p:cNvPr>
          <p:cNvGrpSpPr/>
          <p:nvPr/>
        </p:nvGrpSpPr>
        <p:grpSpPr>
          <a:xfrm>
            <a:off x="7230386" y="0"/>
            <a:ext cx="3294739" cy="6173883"/>
            <a:chOff x="5860431" y="-274320"/>
            <a:chExt cx="3504862" cy="65676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5FC1A4-5963-48BA-847E-739C2125F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0431" y="-274320"/>
              <a:ext cx="3504862" cy="38811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E52DD1-AE1C-4C09-8508-F496521C7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435"/>
            <a:stretch/>
          </p:blipFill>
          <p:spPr>
            <a:xfrm>
              <a:off x="5937784" y="3606800"/>
              <a:ext cx="3427509" cy="268650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B67F60C-089E-4016-A3E2-34B014D71B6C}"/>
              </a:ext>
            </a:extLst>
          </p:cNvPr>
          <p:cNvSpPr/>
          <p:nvPr/>
        </p:nvSpPr>
        <p:spPr>
          <a:xfrm>
            <a:off x="8915400" y="3057524"/>
            <a:ext cx="314325" cy="1792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AC55A-A42E-4BBB-B54D-A10A65429788}"/>
              </a:ext>
            </a:extLst>
          </p:cNvPr>
          <p:cNvSpPr txBox="1"/>
          <p:nvPr/>
        </p:nvSpPr>
        <p:spPr>
          <a:xfrm>
            <a:off x="5244673" y="2903635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Replace /200% with </a:t>
            </a:r>
            <a:r>
              <a:rPr lang="el-GR" sz="1400" dirty="0">
                <a:solidFill>
                  <a:srgbClr val="0070C0"/>
                </a:solidFill>
              </a:rPr>
              <a:t>σε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B47991-57F0-498F-8D6C-F939A2FB24AE}"/>
              </a:ext>
            </a:extLst>
          </p:cNvPr>
          <p:cNvCxnSpPr>
            <a:cxnSpLocks/>
          </p:cNvCxnSpPr>
          <p:nvPr/>
        </p:nvCxnSpPr>
        <p:spPr>
          <a:xfrm flipH="1" flipV="1">
            <a:off x="7105650" y="3057524"/>
            <a:ext cx="179074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F77B9-5073-4A35-AC39-899AF02F6568}"/>
              </a:ext>
            </a:extLst>
          </p:cNvPr>
          <p:cNvSpPr/>
          <p:nvPr/>
        </p:nvSpPr>
        <p:spPr>
          <a:xfrm>
            <a:off x="8358013" y="3238841"/>
            <a:ext cx="20037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F3E3F4-0D96-401F-8ABF-4269EED72D90}"/>
              </a:ext>
            </a:extLst>
          </p:cNvPr>
          <p:cNvCxnSpPr>
            <a:cxnSpLocks/>
          </p:cNvCxnSpPr>
          <p:nvPr/>
        </p:nvCxnSpPr>
        <p:spPr>
          <a:xfrm flipH="1" flipV="1">
            <a:off x="7105650" y="3384351"/>
            <a:ext cx="1189996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48FC16-D70B-4211-92D0-96276C406943}"/>
              </a:ext>
            </a:extLst>
          </p:cNvPr>
          <p:cNvSpPr txBox="1"/>
          <p:nvPr/>
        </p:nvSpPr>
        <p:spPr>
          <a:xfrm>
            <a:off x="5661857" y="3220936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word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3276A-6EFA-43D0-8E74-EF7A8F69EB50}"/>
              </a:ext>
            </a:extLst>
          </p:cNvPr>
          <p:cNvSpPr/>
          <p:nvPr/>
        </p:nvSpPr>
        <p:spPr>
          <a:xfrm>
            <a:off x="8981725" y="3655210"/>
            <a:ext cx="686150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DE50C7-B3F9-4398-BAF4-365F175359FC}"/>
              </a:ext>
            </a:extLst>
          </p:cNvPr>
          <p:cNvCxnSpPr>
            <a:cxnSpLocks/>
          </p:cNvCxnSpPr>
          <p:nvPr/>
        </p:nvCxnSpPr>
        <p:spPr>
          <a:xfrm flipH="1">
            <a:off x="7105650" y="3648441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289840-6CD2-44A5-BD99-2546C34AC46E}"/>
              </a:ext>
            </a:extLst>
          </p:cNvPr>
          <p:cNvSpPr txBox="1"/>
          <p:nvPr/>
        </p:nvSpPr>
        <p:spPr>
          <a:xfrm>
            <a:off x="4657726" y="3499013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9CC69D-5B7A-4806-A832-C7945D9E1070}"/>
              </a:ext>
            </a:extLst>
          </p:cNvPr>
          <p:cNvCxnSpPr/>
          <p:nvPr/>
        </p:nvCxnSpPr>
        <p:spPr>
          <a:xfrm>
            <a:off x="8715375" y="4295775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503FC4-1FA3-4F8E-9829-F410C413CABA}"/>
              </a:ext>
            </a:extLst>
          </p:cNvPr>
          <p:cNvCxnSpPr>
            <a:cxnSpLocks/>
          </p:cNvCxnSpPr>
          <p:nvPr/>
        </p:nvCxnSpPr>
        <p:spPr>
          <a:xfrm>
            <a:off x="7653022" y="4457700"/>
            <a:ext cx="21767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B4C029-F668-4075-A73E-3B323AEC6DC1}"/>
              </a:ext>
            </a:extLst>
          </p:cNvPr>
          <p:cNvCxnSpPr>
            <a:cxnSpLocks/>
          </p:cNvCxnSpPr>
          <p:nvPr/>
        </p:nvCxnSpPr>
        <p:spPr>
          <a:xfrm>
            <a:off x="7653022" y="4619625"/>
            <a:ext cx="10623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C322E6-5180-4FAF-A4CA-9076E8C03E62}"/>
              </a:ext>
            </a:extLst>
          </p:cNvPr>
          <p:cNvCxnSpPr>
            <a:cxnSpLocks/>
          </p:cNvCxnSpPr>
          <p:nvPr/>
        </p:nvCxnSpPr>
        <p:spPr>
          <a:xfrm flipH="1">
            <a:off x="7105650" y="4380108"/>
            <a:ext cx="47164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2318F16-AE67-4EAE-9F2D-39B8EAAD7F77}"/>
              </a:ext>
            </a:extLst>
          </p:cNvPr>
          <p:cNvSpPr txBox="1"/>
          <p:nvPr/>
        </p:nvSpPr>
        <p:spPr>
          <a:xfrm>
            <a:off x="4323906" y="4066121"/>
            <a:ext cx="2906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underlined text should be put in separate bullet as it is in the English master template</a:t>
            </a:r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487753-E83B-456C-98DE-6DC963469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714" y="5852540"/>
            <a:ext cx="2439780" cy="68603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EBDE6DD-5445-4EE4-99A2-46C208249365}"/>
              </a:ext>
            </a:extLst>
          </p:cNvPr>
          <p:cNvSpPr/>
          <p:nvPr/>
        </p:nvSpPr>
        <p:spPr>
          <a:xfrm>
            <a:off x="9363075" y="5754414"/>
            <a:ext cx="981075" cy="3130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85EBA12-39C5-405F-926D-3E241A6F1D21}"/>
              </a:ext>
            </a:extLst>
          </p:cNvPr>
          <p:cNvCxnSpPr>
            <a:cxnSpLocks/>
          </p:cNvCxnSpPr>
          <p:nvPr/>
        </p:nvCxnSpPr>
        <p:spPr>
          <a:xfrm flipH="1" flipV="1">
            <a:off x="7105650" y="5610225"/>
            <a:ext cx="2158700" cy="2939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3BF7E56-9F1E-46CF-9B9E-3A5ECE257341}"/>
              </a:ext>
            </a:extLst>
          </p:cNvPr>
          <p:cNvSpPr txBox="1"/>
          <p:nvPr/>
        </p:nvSpPr>
        <p:spPr>
          <a:xfrm>
            <a:off x="3379074" y="5216443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Call to action button Buy Now to be the same as in the other templates (see below screenshot) as it stands out better this way (with the black shape)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27A8B5-C2DE-4974-BA59-55A6425AECC5}"/>
              </a:ext>
            </a:extLst>
          </p:cNvPr>
          <p:cNvSpPr txBox="1"/>
          <p:nvPr/>
        </p:nvSpPr>
        <p:spPr>
          <a:xfrm>
            <a:off x="3719365" y="2080824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3E59020-843C-4F2A-9677-5BE3936DB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0" y="91003"/>
            <a:ext cx="762000" cy="847725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4F6687-B063-4BD8-B1DF-BEF88AB713FC}"/>
              </a:ext>
            </a:extLst>
          </p:cNvPr>
          <p:cNvCxnSpPr>
            <a:cxnSpLocks/>
          </p:cNvCxnSpPr>
          <p:nvPr/>
        </p:nvCxnSpPr>
        <p:spPr>
          <a:xfrm>
            <a:off x="10224864" y="337191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A1B9A32-18AD-4DF8-803F-78D6A8960BDC}"/>
              </a:ext>
            </a:extLst>
          </p:cNvPr>
          <p:cNvSpPr txBox="1"/>
          <p:nvPr/>
        </p:nvSpPr>
        <p:spPr>
          <a:xfrm>
            <a:off x="10422019" y="456918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81887C0-1842-4C86-85D9-6A69AAC9FC40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FD5489-C54F-4B5B-943B-0996023378B7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192643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4727B6-5986-4CDF-9C55-3946AA99BA00}"/>
              </a:ext>
            </a:extLst>
          </p:cNvPr>
          <p:cNvSpPr txBox="1"/>
          <p:nvPr/>
        </p:nvSpPr>
        <p:spPr>
          <a:xfrm>
            <a:off x="215883" y="1972752"/>
            <a:ext cx="33940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Since the products are visible at the same page, where is this call to action button (Choose your product) redirecting?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In any case, we would like to use our current key visual (see below screenshot) instead of this picture and text. Is this feasible?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CCDD3-79B7-4AB9-8904-F3E5BD379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693857"/>
            <a:ext cx="2969409" cy="2076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0F7E4A-389D-49AD-B6E8-73D1AA946EA9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1AA47-99C4-47CE-9C53-41F0DC8D1308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ADBF4-CB4F-41AD-89AF-EFC857AA2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67" y="2149488"/>
            <a:ext cx="8172450" cy="358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80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3FC64-BF4D-4954-BFB0-D394111F4AE9}"/>
              </a:ext>
            </a:extLst>
          </p:cNvPr>
          <p:cNvGrpSpPr/>
          <p:nvPr/>
        </p:nvGrpSpPr>
        <p:grpSpPr>
          <a:xfrm>
            <a:off x="4276724" y="979358"/>
            <a:ext cx="7439025" cy="5533282"/>
            <a:chOff x="4276724" y="979358"/>
            <a:chExt cx="7439025" cy="55332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303767-535B-4386-8B71-C93EEACF4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6724" y="979358"/>
              <a:ext cx="7439025" cy="34527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DBA43B-FE24-4BAA-BDBF-D092218F8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0548" y="4432089"/>
              <a:ext cx="7315201" cy="2080551"/>
            </a:xfrm>
            <a:prstGeom prst="rect">
              <a:avLst/>
            </a:prstGeom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0FC42B-125A-4987-903B-AA44C5D074C3}"/>
              </a:ext>
            </a:extLst>
          </p:cNvPr>
          <p:cNvCxnSpPr>
            <a:cxnSpLocks/>
          </p:cNvCxnSpPr>
          <p:nvPr/>
        </p:nvCxnSpPr>
        <p:spPr>
          <a:xfrm flipH="1" flipV="1">
            <a:off x="3914775" y="1267119"/>
            <a:ext cx="267802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518816-391E-46E8-902D-4C3C35034F91}"/>
              </a:ext>
            </a:extLst>
          </p:cNvPr>
          <p:cNvSpPr txBox="1"/>
          <p:nvPr/>
        </p:nvSpPr>
        <p:spPr>
          <a:xfrm>
            <a:off x="2309577" y="1046895"/>
            <a:ext cx="19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ΣΥΧΝΕΣ ΕΡΩΤΗΣΕΙΣ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B14C5A-1399-4A05-9920-E7B3EDB3EE9A}"/>
              </a:ext>
            </a:extLst>
          </p:cNvPr>
          <p:cNvSpPr txBox="1"/>
          <p:nvPr/>
        </p:nvSpPr>
        <p:spPr>
          <a:xfrm>
            <a:off x="1042565" y="1933872"/>
            <a:ext cx="2534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Please 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Πώς μπορώ να χρησιμοποιώ τα συμπληρώματα διατροφής </a:t>
            </a:r>
            <a:r>
              <a:rPr lang="el-GR" sz="1400" dirty="0" err="1">
                <a:solidFill>
                  <a:srgbClr val="0070C0"/>
                </a:solidFill>
              </a:rPr>
              <a:t>Centrum</a:t>
            </a:r>
            <a:r>
              <a:rPr lang="en-US" sz="1400" dirty="0">
                <a:solidFill>
                  <a:srgbClr val="0070C0"/>
                </a:solidFill>
              </a:rPr>
              <a:t>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13B3F9-0087-4499-9B9A-15D6E18757C4}"/>
              </a:ext>
            </a:extLst>
          </p:cNvPr>
          <p:cNvSpPr/>
          <p:nvPr/>
        </p:nvSpPr>
        <p:spPr>
          <a:xfrm>
            <a:off x="8105775" y="2692786"/>
            <a:ext cx="219075" cy="1809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ADCCB-1A7B-4D73-AE6D-57AFE4449D51}"/>
              </a:ext>
            </a:extLst>
          </p:cNvPr>
          <p:cNvSpPr txBox="1"/>
          <p:nvPr/>
        </p:nvSpPr>
        <p:spPr>
          <a:xfrm>
            <a:off x="8372101" y="2521663"/>
            <a:ext cx="253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Put question mark ; at the end of the sentence, </a:t>
            </a:r>
            <a:r>
              <a:rPr lang="en-US" sz="1400" dirty="0" err="1">
                <a:solidFill>
                  <a:srgbClr val="0070C0"/>
                </a:solidFill>
              </a:rPr>
              <a:t>ie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l-GR" sz="1400" dirty="0" err="1">
                <a:solidFill>
                  <a:srgbClr val="0070C0"/>
                </a:solidFill>
              </a:rPr>
              <a:t>γλουτένη</a:t>
            </a:r>
            <a:r>
              <a:rPr lang="en-US" sz="1400" dirty="0">
                <a:solidFill>
                  <a:srgbClr val="0070C0"/>
                </a:solidFill>
              </a:rPr>
              <a:t>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908563-58D4-4B98-ADA9-40E26ACA7318}"/>
              </a:ext>
            </a:extLst>
          </p:cNvPr>
          <p:cNvSpPr/>
          <p:nvPr/>
        </p:nvSpPr>
        <p:spPr>
          <a:xfrm>
            <a:off x="5914838" y="2954396"/>
            <a:ext cx="362137" cy="18097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72F98B-3BEC-42A4-B035-00C62EBAC4E2}"/>
              </a:ext>
            </a:extLst>
          </p:cNvPr>
          <p:cNvSpPr txBox="1"/>
          <p:nvPr/>
        </p:nvSpPr>
        <p:spPr>
          <a:xfrm>
            <a:off x="5790826" y="3120234"/>
            <a:ext cx="253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 </a:t>
            </a:r>
            <a:r>
              <a:rPr lang="el-GR" sz="1400" dirty="0">
                <a:solidFill>
                  <a:srgbClr val="0070C0"/>
                </a:solidFill>
              </a:rPr>
              <a:t>ιδανικά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C6AEA0-8BF2-41E2-81BF-DCD3B26A2953}"/>
              </a:ext>
            </a:extLst>
          </p:cNvPr>
          <p:cNvSpPr/>
          <p:nvPr/>
        </p:nvSpPr>
        <p:spPr>
          <a:xfrm>
            <a:off x="4400548" y="3557511"/>
            <a:ext cx="5524502" cy="1809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51E2B8-3E9B-478E-ABCE-7EC0D8ABBFA5}"/>
              </a:ext>
            </a:extLst>
          </p:cNvPr>
          <p:cNvCxnSpPr>
            <a:cxnSpLocks/>
          </p:cNvCxnSpPr>
          <p:nvPr/>
        </p:nvCxnSpPr>
        <p:spPr>
          <a:xfrm flipH="1" flipV="1">
            <a:off x="3833063" y="3557511"/>
            <a:ext cx="443661" cy="904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4710EF-3CE7-41F2-B5F6-410F2D6D73DE}"/>
              </a:ext>
            </a:extLst>
          </p:cNvPr>
          <p:cNvSpPr txBox="1"/>
          <p:nvPr/>
        </p:nvSpPr>
        <p:spPr>
          <a:xfrm>
            <a:off x="380251" y="3278666"/>
            <a:ext cx="3452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All the sentence is wrong. 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Ποια είναι η ιδανική ώρα μέσα στην ημέρα για να λαμβάνω τις </a:t>
            </a:r>
            <a:r>
              <a:rPr lang="el-GR" sz="1400" dirty="0" err="1">
                <a:solidFill>
                  <a:srgbClr val="0070C0"/>
                </a:solidFill>
              </a:rPr>
              <a:t>πολυβιταμίνες</a:t>
            </a:r>
            <a:r>
              <a:rPr lang="el-GR" sz="1400" dirty="0">
                <a:solidFill>
                  <a:srgbClr val="0070C0"/>
                </a:solidFill>
              </a:rPr>
              <a:t> </a:t>
            </a:r>
            <a:r>
              <a:rPr lang="el-GR" sz="1400" dirty="0" err="1">
                <a:solidFill>
                  <a:srgbClr val="0070C0"/>
                </a:solidFill>
              </a:rPr>
              <a:t>Centrum</a:t>
            </a:r>
            <a:r>
              <a:rPr lang="en-US" sz="1400" dirty="0">
                <a:solidFill>
                  <a:srgbClr val="0070C0"/>
                </a:solidFill>
              </a:rPr>
              <a:t>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05B608-9381-44E8-91FC-3F4027016438}"/>
              </a:ext>
            </a:extLst>
          </p:cNvPr>
          <p:cNvSpPr/>
          <p:nvPr/>
        </p:nvSpPr>
        <p:spPr>
          <a:xfrm>
            <a:off x="4400548" y="1828800"/>
            <a:ext cx="4228729" cy="180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2DD62-6AE7-4028-8C5B-024B49AB9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169" y="1810450"/>
            <a:ext cx="1588669" cy="2639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EF6A38-3C4A-4F5A-A88F-1EFA75FBC67F}"/>
              </a:ext>
            </a:extLst>
          </p:cNvPr>
          <p:cNvSpPr/>
          <p:nvPr/>
        </p:nvSpPr>
        <p:spPr>
          <a:xfrm>
            <a:off x="4345219" y="1770223"/>
            <a:ext cx="1464657" cy="32729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0A3BC1-9E4F-454E-8D52-412D5A756042}"/>
              </a:ext>
            </a:extLst>
          </p:cNvPr>
          <p:cNvCxnSpPr>
            <a:cxnSpLocks/>
          </p:cNvCxnSpPr>
          <p:nvPr/>
        </p:nvCxnSpPr>
        <p:spPr>
          <a:xfrm flipH="1">
            <a:off x="3381375" y="1907963"/>
            <a:ext cx="925742" cy="2003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CB9E3-3F70-425F-ABEA-3945A5857C4A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5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E1699F-8B3E-4A78-9EBC-C577C406EE58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860015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2E9F8B-21FF-4EBC-8193-58B5E56F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937" y="3067050"/>
            <a:ext cx="6391275" cy="7239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517B6D-BEF5-4F16-B221-A4565AC2205D}"/>
              </a:ext>
            </a:extLst>
          </p:cNvPr>
          <p:cNvSpPr txBox="1"/>
          <p:nvPr/>
        </p:nvSpPr>
        <p:spPr>
          <a:xfrm>
            <a:off x="769879" y="3059668"/>
            <a:ext cx="373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Disclaimer font size should become bigger as it needs to be readable (at the moment it is not)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1E813B-6D50-4E41-8E89-D9E2629FFA21}"/>
              </a:ext>
            </a:extLst>
          </p:cNvPr>
          <p:cNvSpPr/>
          <p:nvPr/>
        </p:nvSpPr>
        <p:spPr>
          <a:xfrm>
            <a:off x="76936" y="402709"/>
            <a:ext cx="53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hlinkClick r:id="rId3"/>
              </a:rPr>
              <a:t>https://gsk-test.frontmen.fm/page-content/5IPlBZzrwG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CFE09-74FD-4F4D-AAB1-3EF27601251B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2225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A876C69B-DC96-4DEF-BC6C-574FCB3E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231" y="6280435"/>
            <a:ext cx="2013770" cy="5662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19BA7E-CDF0-496A-BFA9-1840CA3AF1D7}"/>
              </a:ext>
            </a:extLst>
          </p:cNvPr>
          <p:cNvGrpSpPr/>
          <p:nvPr/>
        </p:nvGrpSpPr>
        <p:grpSpPr>
          <a:xfrm>
            <a:off x="7162253" y="263857"/>
            <a:ext cx="3451772" cy="6330286"/>
            <a:chOff x="6579338" y="145534"/>
            <a:chExt cx="3834662" cy="70324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984DFC7-317F-43DD-869B-28D5E6509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0298" y="145534"/>
              <a:ext cx="3702526" cy="41452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9D2BAC-7A23-4370-B550-AE089E93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9338" y="4260334"/>
              <a:ext cx="3834662" cy="2917677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E5DEF5C-D946-43AF-87C5-F2437B235E48}"/>
              </a:ext>
            </a:extLst>
          </p:cNvPr>
          <p:cNvSpPr/>
          <p:nvPr/>
        </p:nvSpPr>
        <p:spPr>
          <a:xfrm>
            <a:off x="8902591" y="3409950"/>
            <a:ext cx="314325" cy="1792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DBA2F-04E6-46EE-9002-04517C558DDF}"/>
              </a:ext>
            </a:extLst>
          </p:cNvPr>
          <p:cNvSpPr txBox="1"/>
          <p:nvPr/>
        </p:nvSpPr>
        <p:spPr>
          <a:xfrm>
            <a:off x="5171088" y="3256061"/>
            <a:ext cx="199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Replace /200% with </a:t>
            </a:r>
            <a:r>
              <a:rPr lang="el-GR" sz="1400" dirty="0">
                <a:solidFill>
                  <a:srgbClr val="0070C0"/>
                </a:solidFill>
              </a:rPr>
              <a:t>σε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AEBD16-B403-48CA-A4EE-7D2E8980F47B}"/>
              </a:ext>
            </a:extLst>
          </p:cNvPr>
          <p:cNvCxnSpPr>
            <a:cxnSpLocks/>
          </p:cNvCxnSpPr>
          <p:nvPr/>
        </p:nvCxnSpPr>
        <p:spPr>
          <a:xfrm flipH="1" flipV="1">
            <a:off x="7032065" y="3409950"/>
            <a:ext cx="179074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64635-B6F3-4765-8073-7029A1FD35C7}"/>
              </a:ext>
            </a:extLst>
          </p:cNvPr>
          <p:cNvSpPr/>
          <p:nvPr/>
        </p:nvSpPr>
        <p:spPr>
          <a:xfrm>
            <a:off x="8903100" y="3974566"/>
            <a:ext cx="754765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89910C-D538-4D2B-BD58-A5BDCDE9B2A9}"/>
              </a:ext>
            </a:extLst>
          </p:cNvPr>
          <p:cNvCxnSpPr>
            <a:cxnSpLocks/>
          </p:cNvCxnSpPr>
          <p:nvPr/>
        </p:nvCxnSpPr>
        <p:spPr>
          <a:xfrm flipH="1">
            <a:off x="7008837" y="3966542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F6845E-F60B-41AB-8263-87E38A26948E}"/>
              </a:ext>
            </a:extLst>
          </p:cNvPr>
          <p:cNvSpPr txBox="1"/>
          <p:nvPr/>
        </p:nvSpPr>
        <p:spPr>
          <a:xfrm>
            <a:off x="4599437" y="3788539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AEE3BB-EC36-4750-8327-0D33F0B634C2}"/>
              </a:ext>
            </a:extLst>
          </p:cNvPr>
          <p:cNvSpPr/>
          <p:nvPr/>
        </p:nvSpPr>
        <p:spPr>
          <a:xfrm>
            <a:off x="7467393" y="4154309"/>
            <a:ext cx="1171782" cy="17003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CBC10-E248-493F-BE41-EBB48C28C74D}"/>
              </a:ext>
            </a:extLst>
          </p:cNvPr>
          <p:cNvSpPr txBox="1"/>
          <p:nvPr/>
        </p:nvSpPr>
        <p:spPr>
          <a:xfrm>
            <a:off x="4642760" y="4144660"/>
            <a:ext cx="236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this text as: 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μαγνήσιο που συμβάλλουν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EABA83-5043-4CAE-BCFA-1439D62FE908}"/>
              </a:ext>
            </a:extLst>
          </p:cNvPr>
          <p:cNvCxnSpPr>
            <a:cxnSpLocks/>
          </p:cNvCxnSpPr>
          <p:nvPr/>
        </p:nvCxnSpPr>
        <p:spPr>
          <a:xfrm flipH="1">
            <a:off x="6534150" y="4273529"/>
            <a:ext cx="933243" cy="508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C49C21-3B78-485F-8734-A6F8B047F535}"/>
              </a:ext>
            </a:extLst>
          </p:cNvPr>
          <p:cNvCxnSpPr>
            <a:cxnSpLocks/>
          </p:cNvCxnSpPr>
          <p:nvPr/>
        </p:nvCxnSpPr>
        <p:spPr>
          <a:xfrm>
            <a:off x="8132494" y="4639305"/>
            <a:ext cx="16354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5AB590-5D27-4753-BD7B-64FC46630E35}"/>
              </a:ext>
            </a:extLst>
          </p:cNvPr>
          <p:cNvCxnSpPr>
            <a:cxnSpLocks/>
          </p:cNvCxnSpPr>
          <p:nvPr/>
        </p:nvCxnSpPr>
        <p:spPr>
          <a:xfrm>
            <a:off x="7467393" y="4801230"/>
            <a:ext cx="23005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277694-E635-4579-B37C-D2760BF8A507}"/>
              </a:ext>
            </a:extLst>
          </p:cNvPr>
          <p:cNvCxnSpPr>
            <a:cxnSpLocks/>
          </p:cNvCxnSpPr>
          <p:nvPr/>
        </p:nvCxnSpPr>
        <p:spPr>
          <a:xfrm>
            <a:off x="7467393" y="49726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930BC9-5413-41C8-880D-F98F49CE0C58}"/>
              </a:ext>
            </a:extLst>
          </p:cNvPr>
          <p:cNvCxnSpPr>
            <a:cxnSpLocks/>
          </p:cNvCxnSpPr>
          <p:nvPr/>
        </p:nvCxnSpPr>
        <p:spPr>
          <a:xfrm>
            <a:off x="7467393" y="51250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C5DB1B-5D08-47C7-B576-D888D439FA36}"/>
              </a:ext>
            </a:extLst>
          </p:cNvPr>
          <p:cNvCxnSpPr>
            <a:cxnSpLocks/>
          </p:cNvCxnSpPr>
          <p:nvPr/>
        </p:nvCxnSpPr>
        <p:spPr>
          <a:xfrm>
            <a:off x="7467393" y="5277480"/>
            <a:ext cx="24481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FC7276-A68D-4F6B-898D-C2A59B3A2A90}"/>
              </a:ext>
            </a:extLst>
          </p:cNvPr>
          <p:cNvCxnSpPr>
            <a:cxnSpLocks/>
          </p:cNvCxnSpPr>
          <p:nvPr/>
        </p:nvCxnSpPr>
        <p:spPr>
          <a:xfrm flipH="1" flipV="1">
            <a:off x="6534150" y="4966638"/>
            <a:ext cx="913647" cy="253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6698DE9-D0A2-4E9A-8F9D-73951FFBFDD4}"/>
              </a:ext>
            </a:extLst>
          </p:cNvPr>
          <p:cNvSpPr txBox="1"/>
          <p:nvPr/>
        </p:nvSpPr>
        <p:spPr>
          <a:xfrm>
            <a:off x="819150" y="4787100"/>
            <a:ext cx="5949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underlined text should be put in separate bullet as it is in the English master template. Rewrite the whole text as follows:</a:t>
            </a:r>
            <a:endParaRPr lang="el-GR" sz="1400" dirty="0">
              <a:solidFill>
                <a:srgbClr val="0070C0"/>
              </a:solidFill>
            </a:endParaRPr>
          </a:p>
          <a:p>
            <a:r>
              <a:rPr lang="el-GR" sz="1400" dirty="0">
                <a:solidFill>
                  <a:srgbClr val="0070C0"/>
                </a:solidFill>
              </a:rPr>
              <a:t>Με </a:t>
            </a:r>
            <a:r>
              <a:rPr lang="el-GR" sz="1400" dirty="0" err="1">
                <a:solidFill>
                  <a:srgbClr val="0070C0"/>
                </a:solidFill>
              </a:rPr>
              <a:t>βιοτίνη</a:t>
            </a:r>
            <a:r>
              <a:rPr lang="el-GR" sz="1400" dirty="0">
                <a:solidFill>
                  <a:srgbClr val="0070C0"/>
                </a:solidFill>
              </a:rPr>
              <a:t>, ψευδάργυρο και σελήνιο που συμβάλλουν στη διατήρηση της φυσιολογικής κατάστασης των μαλλιών, των νυχιών και του δέρματος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7A0961-1253-4468-9C1E-AFBFB303BB48}"/>
              </a:ext>
            </a:extLst>
          </p:cNvPr>
          <p:cNvSpPr txBox="1"/>
          <p:nvPr/>
        </p:nvSpPr>
        <p:spPr>
          <a:xfrm>
            <a:off x="3624115" y="2454546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64EC59-35D2-47A5-9CEE-E963E9340345}"/>
              </a:ext>
            </a:extLst>
          </p:cNvPr>
          <p:cNvSpPr txBox="1"/>
          <p:nvPr/>
        </p:nvSpPr>
        <p:spPr>
          <a:xfrm>
            <a:off x="10614025" y="5466223"/>
            <a:ext cx="1490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this text as follows:</a:t>
            </a:r>
          </a:p>
          <a:p>
            <a:r>
              <a:rPr lang="en-US" sz="1400" dirty="0">
                <a:solidFill>
                  <a:srgbClr val="0070C0"/>
                </a:solidFill>
              </a:rPr>
              <a:t>30 </a:t>
            </a:r>
            <a:r>
              <a:rPr lang="el-GR" sz="1400" dirty="0">
                <a:solidFill>
                  <a:srgbClr val="0070C0"/>
                </a:solidFill>
              </a:rPr>
              <a:t>και 60 δισκίων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CE4604-14AD-43DB-847E-F08B50FA7579}"/>
              </a:ext>
            </a:extLst>
          </p:cNvPr>
          <p:cNvSpPr/>
          <p:nvPr/>
        </p:nvSpPr>
        <p:spPr>
          <a:xfrm>
            <a:off x="9065994" y="5989443"/>
            <a:ext cx="1135281" cy="1629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E7E0C1-0F50-4CC7-8C0D-9BF1FE092B15}"/>
              </a:ext>
            </a:extLst>
          </p:cNvPr>
          <p:cNvCxnSpPr>
            <a:cxnSpLocks/>
          </p:cNvCxnSpPr>
          <p:nvPr/>
        </p:nvCxnSpPr>
        <p:spPr>
          <a:xfrm flipV="1">
            <a:off x="10001429" y="5656069"/>
            <a:ext cx="612596" cy="2924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3FB7C1C-D3CB-4D03-9986-ECAA43FAD1A0}"/>
              </a:ext>
            </a:extLst>
          </p:cNvPr>
          <p:cNvSpPr/>
          <p:nvPr/>
        </p:nvSpPr>
        <p:spPr>
          <a:xfrm>
            <a:off x="9326652" y="6193322"/>
            <a:ext cx="981075" cy="26874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1AD658C-EC60-488A-94BB-1801A1457813}"/>
              </a:ext>
            </a:extLst>
          </p:cNvPr>
          <p:cNvCxnSpPr>
            <a:cxnSpLocks/>
          </p:cNvCxnSpPr>
          <p:nvPr/>
        </p:nvCxnSpPr>
        <p:spPr>
          <a:xfrm flipH="1" flipV="1">
            <a:off x="6874992" y="6314980"/>
            <a:ext cx="2404639" cy="126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A68D2BB-B10C-48B9-A52E-D2C633354467}"/>
              </a:ext>
            </a:extLst>
          </p:cNvPr>
          <p:cNvSpPr txBox="1"/>
          <p:nvPr/>
        </p:nvSpPr>
        <p:spPr>
          <a:xfrm>
            <a:off x="1468739" y="5890773"/>
            <a:ext cx="567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Call to action button Buy Now to be the same as in the other templates (see below screenshot) as it stands out better this way (with the black shape)</a:t>
            </a:r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40D98F6-C667-4723-AFE8-761B96415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102" y="448707"/>
            <a:ext cx="762000" cy="847725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D03BEE9-6E79-401B-9938-0B87A7B30BDA}"/>
              </a:ext>
            </a:extLst>
          </p:cNvPr>
          <p:cNvCxnSpPr>
            <a:cxnSpLocks/>
          </p:cNvCxnSpPr>
          <p:nvPr/>
        </p:nvCxnSpPr>
        <p:spPr>
          <a:xfrm>
            <a:off x="10214816" y="694895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1E391A6-A3C8-4355-8182-CE237467EE2D}"/>
              </a:ext>
            </a:extLst>
          </p:cNvPr>
          <p:cNvSpPr txBox="1"/>
          <p:nvPr/>
        </p:nvSpPr>
        <p:spPr>
          <a:xfrm>
            <a:off x="10411971" y="814622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43C6C08-63A6-44BA-A043-B743262C4DEB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3F20BF-9E6D-45C3-8029-BDEB561DB1DC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48780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D248EB-BD63-4386-8CBA-AED76F2BB4ED}"/>
              </a:ext>
            </a:extLst>
          </p:cNvPr>
          <p:cNvGrpSpPr/>
          <p:nvPr/>
        </p:nvGrpSpPr>
        <p:grpSpPr>
          <a:xfrm>
            <a:off x="6744014" y="-1"/>
            <a:ext cx="3866836" cy="6824615"/>
            <a:chOff x="6753539" y="145534"/>
            <a:chExt cx="3741741" cy="66038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7C9D3F1-10C7-4C16-BCE1-869403C2B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4019" y="145534"/>
              <a:ext cx="3635222" cy="42672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8B9F18-3D36-4544-8587-9D262B3AD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3539" y="4402574"/>
              <a:ext cx="3741741" cy="234679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F01357-6FC4-41ED-A6D8-F3A51D503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91003"/>
            <a:ext cx="762000" cy="8477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5D5F96-2D94-49A1-9B01-459B1FA1DC63}"/>
              </a:ext>
            </a:extLst>
          </p:cNvPr>
          <p:cNvCxnSpPr>
            <a:cxnSpLocks/>
          </p:cNvCxnSpPr>
          <p:nvPr/>
        </p:nvCxnSpPr>
        <p:spPr>
          <a:xfrm>
            <a:off x="10224864" y="337191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3D6BB49-1FA8-4959-82E3-B2F692817845}"/>
              </a:ext>
            </a:extLst>
          </p:cNvPr>
          <p:cNvSpPr txBox="1"/>
          <p:nvPr/>
        </p:nvSpPr>
        <p:spPr>
          <a:xfrm>
            <a:off x="10422019" y="456918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CB84-7384-47DC-AA94-B2E7A63F9A63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D8D44-81EB-4D78-9B80-B56222F0EDBD}"/>
              </a:ext>
            </a:extLst>
          </p:cNvPr>
          <p:cNvSpPr/>
          <p:nvPr/>
        </p:nvSpPr>
        <p:spPr>
          <a:xfrm>
            <a:off x="8766699" y="4441999"/>
            <a:ext cx="91326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8C6420-0ABC-4FDC-9725-64FDFA67B986}"/>
              </a:ext>
            </a:extLst>
          </p:cNvPr>
          <p:cNvCxnSpPr>
            <a:cxnSpLocks/>
          </p:cNvCxnSpPr>
          <p:nvPr/>
        </p:nvCxnSpPr>
        <p:spPr>
          <a:xfrm flipH="1">
            <a:off x="6865962" y="4433975"/>
            <a:ext cx="1839719" cy="6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62253B-A2DB-48BA-9054-5561B16AD61B}"/>
              </a:ext>
            </a:extLst>
          </p:cNvPr>
          <p:cNvSpPr txBox="1"/>
          <p:nvPr/>
        </p:nvSpPr>
        <p:spPr>
          <a:xfrm>
            <a:off x="4456562" y="4255972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ECFE33-EC1E-4664-847E-9C5933F64DE0}"/>
              </a:ext>
            </a:extLst>
          </p:cNvPr>
          <p:cNvSpPr/>
          <p:nvPr/>
        </p:nvSpPr>
        <p:spPr>
          <a:xfrm>
            <a:off x="9317622" y="6349878"/>
            <a:ext cx="981075" cy="26874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036F28-D784-455E-974F-6638EDD9DF59}"/>
              </a:ext>
            </a:extLst>
          </p:cNvPr>
          <p:cNvCxnSpPr>
            <a:cxnSpLocks/>
          </p:cNvCxnSpPr>
          <p:nvPr/>
        </p:nvCxnSpPr>
        <p:spPr>
          <a:xfrm flipH="1" flipV="1">
            <a:off x="6343650" y="6294077"/>
            <a:ext cx="2926953" cy="1901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8D46DCF-082E-4549-A1CC-CD0E3F15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297" y="5977371"/>
            <a:ext cx="2439780" cy="6860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685899-9ADE-4B37-9598-51FAA2D03FD9}"/>
              </a:ext>
            </a:extLst>
          </p:cNvPr>
          <p:cNvSpPr txBox="1"/>
          <p:nvPr/>
        </p:nvSpPr>
        <p:spPr>
          <a:xfrm>
            <a:off x="3062657" y="5341274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Call to action button Buy Now to be the same as in the other templates (see below screenshot) as it stands out better this way (with the black shape)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730867-1A76-4064-9E50-05F9623706AB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5AD1E4-2D1B-438A-91B6-971847FFB7AE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98245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85E2B7-CFFF-4F58-9E94-4AA0CD0351D7}"/>
              </a:ext>
            </a:extLst>
          </p:cNvPr>
          <p:cNvGrpSpPr/>
          <p:nvPr/>
        </p:nvGrpSpPr>
        <p:grpSpPr>
          <a:xfrm>
            <a:off x="7229475" y="285701"/>
            <a:ext cx="3458959" cy="6286598"/>
            <a:chOff x="6630137" y="145534"/>
            <a:chExt cx="4058298" cy="73758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BAEED5-506A-4EBD-B06C-EFFF9EA30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0298" y="145534"/>
              <a:ext cx="4037977" cy="4470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76BF90-4F6A-4259-AE10-D9DB97B99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546"/>
            <a:stretch/>
          </p:blipFill>
          <p:spPr>
            <a:xfrm>
              <a:off x="6630137" y="4615934"/>
              <a:ext cx="4058298" cy="290548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D3108F-A6AC-4E44-830C-6A1E463CD671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B4424-0564-4A47-9215-409B8A86A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650" y="514866"/>
            <a:ext cx="685800" cy="762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6FA11B-7717-407B-AAE3-0FA026ECB2DB}"/>
              </a:ext>
            </a:extLst>
          </p:cNvPr>
          <p:cNvCxnSpPr>
            <a:cxnSpLocks/>
          </p:cNvCxnSpPr>
          <p:nvPr/>
        </p:nvCxnSpPr>
        <p:spPr>
          <a:xfrm>
            <a:off x="10458450" y="841659"/>
            <a:ext cx="30026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DF4CAA8-5F12-4B7D-A83E-F1D7AD84EF0A}"/>
              </a:ext>
            </a:extLst>
          </p:cNvPr>
          <p:cNvSpPr txBox="1"/>
          <p:nvPr/>
        </p:nvSpPr>
        <p:spPr>
          <a:xfrm>
            <a:off x="10655605" y="961386"/>
            <a:ext cx="15363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</a:t>
            </a:r>
            <a:r>
              <a:rPr lang="el-GR" sz="1400" dirty="0">
                <a:solidFill>
                  <a:srgbClr val="0070C0"/>
                </a:solidFill>
              </a:rPr>
              <a:t> 50+</a:t>
            </a:r>
            <a:r>
              <a:rPr lang="en-US" sz="1400" dirty="0">
                <a:solidFill>
                  <a:srgbClr val="0070C0"/>
                </a:solidFill>
              </a:rPr>
              <a:t>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 50+ ετών</a:t>
            </a:r>
          </a:p>
          <a:p>
            <a:endParaRPr lang="el-GR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Can we change the color of the circle to dark blue (as the pack color)?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91FAC9-EFB1-4B8C-8D8E-7C47B0991D3A}"/>
              </a:ext>
            </a:extLst>
          </p:cNvPr>
          <p:cNvSpPr/>
          <p:nvPr/>
        </p:nvSpPr>
        <p:spPr>
          <a:xfrm>
            <a:off x="7576971" y="3499024"/>
            <a:ext cx="913266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CD834E-DE45-4A3E-8E0C-58BD0EF18FE0}"/>
              </a:ext>
            </a:extLst>
          </p:cNvPr>
          <p:cNvCxnSpPr>
            <a:cxnSpLocks/>
          </p:cNvCxnSpPr>
          <p:nvPr/>
        </p:nvCxnSpPr>
        <p:spPr>
          <a:xfrm flipH="1">
            <a:off x="7025057" y="3558420"/>
            <a:ext cx="54547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D6847B-6C5A-4D1D-8935-A380C28CDDB3}"/>
              </a:ext>
            </a:extLst>
          </p:cNvPr>
          <p:cNvSpPr txBox="1"/>
          <p:nvPr/>
        </p:nvSpPr>
        <p:spPr>
          <a:xfrm>
            <a:off x="5041047" y="3355723"/>
            <a:ext cx="290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ανοσοποιητικού συστήματος.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6BECE5-0F70-4FA2-B2A6-EEDDF63008BC}"/>
              </a:ext>
            </a:extLst>
          </p:cNvPr>
          <p:cNvSpPr/>
          <p:nvPr/>
        </p:nvSpPr>
        <p:spPr>
          <a:xfrm>
            <a:off x="8490237" y="4149899"/>
            <a:ext cx="129888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2FE0AF-6556-4D72-8040-BE6429E4EBED}"/>
              </a:ext>
            </a:extLst>
          </p:cNvPr>
          <p:cNvCxnSpPr>
            <a:cxnSpLocks/>
          </p:cNvCxnSpPr>
          <p:nvPr/>
        </p:nvCxnSpPr>
        <p:spPr>
          <a:xfrm flipH="1" flipV="1">
            <a:off x="7096125" y="4113081"/>
            <a:ext cx="1394113" cy="170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A6BD09E-8A20-4A43-ABB7-4A1C6B9D33D7}"/>
              </a:ext>
            </a:extLst>
          </p:cNvPr>
          <p:cNvSpPr txBox="1"/>
          <p:nvPr/>
        </p:nvSpPr>
        <p:spPr>
          <a:xfrm>
            <a:off x="5756425" y="3942012"/>
            <a:ext cx="139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Delete this word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B25324-1BC5-4EA2-842E-CB06DE1B852B}"/>
              </a:ext>
            </a:extLst>
          </p:cNvPr>
          <p:cNvSpPr/>
          <p:nvPr/>
        </p:nvSpPr>
        <p:spPr>
          <a:xfrm>
            <a:off x="9318912" y="4312859"/>
            <a:ext cx="644238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18C4F4-CCCA-4E88-A231-0A1BC737694B}"/>
              </a:ext>
            </a:extLst>
          </p:cNvPr>
          <p:cNvCxnSpPr>
            <a:cxnSpLocks/>
          </p:cNvCxnSpPr>
          <p:nvPr/>
        </p:nvCxnSpPr>
        <p:spPr>
          <a:xfrm flipH="1">
            <a:off x="7094395" y="4475820"/>
            <a:ext cx="2222788" cy="15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8C78E5A-0C58-4261-8388-3542197BDABB}"/>
              </a:ext>
            </a:extLst>
          </p:cNvPr>
          <p:cNvSpPr txBox="1"/>
          <p:nvPr/>
        </p:nvSpPr>
        <p:spPr>
          <a:xfrm>
            <a:off x="5564502" y="4330039"/>
            <a:ext cx="177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κατάστασης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D98322-8665-402C-8C79-1DFC8342B5D0}"/>
              </a:ext>
            </a:extLst>
          </p:cNvPr>
          <p:cNvSpPr/>
          <p:nvPr/>
        </p:nvSpPr>
        <p:spPr>
          <a:xfrm>
            <a:off x="9195087" y="5190190"/>
            <a:ext cx="329913" cy="1629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B5310D1-1969-4B5B-8178-D1E9D127A17E}"/>
              </a:ext>
            </a:extLst>
          </p:cNvPr>
          <p:cNvCxnSpPr>
            <a:cxnSpLocks/>
          </p:cNvCxnSpPr>
          <p:nvPr/>
        </p:nvCxnSpPr>
        <p:spPr>
          <a:xfrm flipH="1">
            <a:off x="6972299" y="5399456"/>
            <a:ext cx="2222788" cy="15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C225042-A492-49AE-B22E-C31054C56087}"/>
              </a:ext>
            </a:extLst>
          </p:cNvPr>
          <p:cNvSpPr txBox="1"/>
          <p:nvPr/>
        </p:nvSpPr>
        <p:spPr>
          <a:xfrm>
            <a:off x="5472975" y="5185576"/>
            <a:ext cx="177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Rewrite as follows: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30 και 60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152061-6BA1-4087-9597-285EC62587AB}"/>
              </a:ext>
            </a:extLst>
          </p:cNvPr>
          <p:cNvSpPr/>
          <p:nvPr/>
        </p:nvSpPr>
        <p:spPr>
          <a:xfrm>
            <a:off x="9477375" y="6169181"/>
            <a:ext cx="981075" cy="26874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97F8259-22C2-4905-8B4F-805CF5F58F49}"/>
              </a:ext>
            </a:extLst>
          </p:cNvPr>
          <p:cNvCxnSpPr>
            <a:cxnSpLocks/>
          </p:cNvCxnSpPr>
          <p:nvPr/>
        </p:nvCxnSpPr>
        <p:spPr>
          <a:xfrm flipH="1" flipV="1">
            <a:off x="6527301" y="6084148"/>
            <a:ext cx="2926953" cy="1901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EEF96CB7-0A69-4EED-9225-F4BB0F622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4" y="6094908"/>
            <a:ext cx="2439780" cy="68603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99CA5D8-8624-4AD7-A1E8-003705418DA9}"/>
              </a:ext>
            </a:extLst>
          </p:cNvPr>
          <p:cNvSpPr txBox="1"/>
          <p:nvPr/>
        </p:nvSpPr>
        <p:spPr>
          <a:xfrm>
            <a:off x="1107439" y="5750441"/>
            <a:ext cx="577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Call to action button Buy Now to be the same as in the other templates (see below screenshot) as it stands out better this way (with the black shape)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7914126-2BBD-4FC8-A2F2-5720DC5D6100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43DFE6-93D1-482F-8F6A-7D324915F8F3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610508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A900E1-DC7A-4F22-B720-2A2B12C570BC}"/>
              </a:ext>
            </a:extLst>
          </p:cNvPr>
          <p:cNvGrpSpPr/>
          <p:nvPr/>
        </p:nvGrpSpPr>
        <p:grpSpPr>
          <a:xfrm>
            <a:off x="6733556" y="330200"/>
            <a:ext cx="3761610" cy="6275973"/>
            <a:chOff x="6885956" y="145534"/>
            <a:chExt cx="3761610" cy="62759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979EDDB-809F-42B5-98DD-D4C0FAFF3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5956" y="145534"/>
              <a:ext cx="3761610" cy="44704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575FC6-304B-41EC-9348-3467B17B7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5956" y="4615934"/>
              <a:ext cx="3761610" cy="180557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534CC2-50C8-4428-A5DB-42BAB8CFC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275" y="514866"/>
            <a:ext cx="762000" cy="7905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5FC54A-2DD5-45E7-8611-02C7A714B8E7}"/>
              </a:ext>
            </a:extLst>
          </p:cNvPr>
          <p:cNvCxnSpPr>
            <a:cxnSpLocks/>
          </p:cNvCxnSpPr>
          <p:nvPr/>
        </p:nvCxnSpPr>
        <p:spPr>
          <a:xfrm>
            <a:off x="10201275" y="847725"/>
            <a:ext cx="557436" cy="1136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7037FB-E4A6-4FE7-BDB8-E330C65A0D49}"/>
              </a:ext>
            </a:extLst>
          </p:cNvPr>
          <p:cNvSpPr txBox="1"/>
          <p:nvPr/>
        </p:nvSpPr>
        <p:spPr>
          <a:xfrm>
            <a:off x="10495166" y="970272"/>
            <a:ext cx="15363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Kids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παιδιά 4+ ετών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BDE6C0-08D0-4A4A-B83B-7DF939553657}"/>
              </a:ext>
            </a:extLst>
          </p:cNvPr>
          <p:cNvSpPr/>
          <p:nvPr/>
        </p:nvSpPr>
        <p:spPr>
          <a:xfrm>
            <a:off x="9220200" y="6034808"/>
            <a:ext cx="981075" cy="26874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A12000-3D81-4B8E-97A5-0D9405994D4B}"/>
              </a:ext>
            </a:extLst>
          </p:cNvPr>
          <p:cNvCxnSpPr>
            <a:cxnSpLocks/>
          </p:cNvCxnSpPr>
          <p:nvPr/>
        </p:nvCxnSpPr>
        <p:spPr>
          <a:xfrm flipH="1" flipV="1">
            <a:off x="6527302" y="6084149"/>
            <a:ext cx="2540498" cy="85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DA1FB-27DD-448E-A0EF-D0F96374C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103" y="5960535"/>
            <a:ext cx="2439780" cy="6860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7C4E03-C138-49F4-BF42-088AEA629A9C}"/>
              </a:ext>
            </a:extLst>
          </p:cNvPr>
          <p:cNvSpPr txBox="1"/>
          <p:nvPr/>
        </p:nvSpPr>
        <p:spPr>
          <a:xfrm>
            <a:off x="1014119" y="5560929"/>
            <a:ext cx="577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Call to action button Buy Now to be the same as in the other templates (see below screenshot) as it stands out better this way (with the black shape)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C9F36-0592-454C-87B7-7FE1358F6409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598710-77E7-4B17-A1B9-C99FD6D23D47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BF17AC-9E07-4A4D-A08F-8B8CE86A9999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17697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C4853F-2A8C-43ED-ACE0-43102E01A869}"/>
              </a:ext>
            </a:extLst>
          </p:cNvPr>
          <p:cNvGrpSpPr/>
          <p:nvPr/>
        </p:nvGrpSpPr>
        <p:grpSpPr>
          <a:xfrm>
            <a:off x="6807201" y="0"/>
            <a:ext cx="3982720" cy="6858000"/>
            <a:chOff x="6807201" y="0"/>
            <a:chExt cx="398272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54FC747-B51F-4DE3-AE9F-1786B50BD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9045" y="0"/>
              <a:ext cx="3814970" cy="42672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71A957-6DD8-4341-AA2A-A7D016F3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7201" y="4271285"/>
              <a:ext cx="3982720" cy="258671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92967E-ABD8-48C8-810C-27BE4A1A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145534"/>
            <a:ext cx="762000" cy="8477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73F4CE-CC69-4F4C-BF21-285DB12D0EB7}"/>
              </a:ext>
            </a:extLst>
          </p:cNvPr>
          <p:cNvCxnSpPr>
            <a:cxnSpLocks/>
          </p:cNvCxnSpPr>
          <p:nvPr/>
        </p:nvCxnSpPr>
        <p:spPr>
          <a:xfrm>
            <a:off x="10224864" y="391722"/>
            <a:ext cx="479151" cy="1197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1800C2-D8BA-4D20-8A51-60B7E804AD30}"/>
              </a:ext>
            </a:extLst>
          </p:cNvPr>
          <p:cNvSpPr txBox="1"/>
          <p:nvPr/>
        </p:nvSpPr>
        <p:spPr>
          <a:xfrm>
            <a:off x="10651404" y="511449"/>
            <a:ext cx="1693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The indication (circle) for Adults is missing. Please put it with the text:</a:t>
            </a:r>
          </a:p>
          <a:p>
            <a:r>
              <a:rPr lang="el-GR" sz="1400" dirty="0">
                <a:solidFill>
                  <a:srgbClr val="0070C0"/>
                </a:solidFill>
              </a:rPr>
              <a:t>Για ενήλικες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1DA3B-96AB-4162-B4CA-26AD315338A3}"/>
              </a:ext>
            </a:extLst>
          </p:cNvPr>
          <p:cNvSpPr txBox="1"/>
          <p:nvPr/>
        </p:nvSpPr>
        <p:spPr>
          <a:xfrm>
            <a:off x="3360379" y="1884215"/>
            <a:ext cx="366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Same comment about the bullets: can they be placed at the 1</a:t>
            </a:r>
            <a:r>
              <a:rPr lang="en-US" sz="1400" baseline="30000" dirty="0">
                <a:solidFill>
                  <a:srgbClr val="0070C0"/>
                </a:solidFill>
              </a:rPr>
              <a:t>st</a:t>
            </a:r>
            <a:r>
              <a:rPr lang="en-US" sz="1400" dirty="0">
                <a:solidFill>
                  <a:srgbClr val="0070C0"/>
                </a:solidFill>
              </a:rPr>
              <a:t> sentence of each paragraph?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8EC4F-E672-42CB-A82C-26A855DF6B32}"/>
              </a:ext>
            </a:extLst>
          </p:cNvPr>
          <p:cNvSpPr/>
          <p:nvPr/>
        </p:nvSpPr>
        <p:spPr>
          <a:xfrm>
            <a:off x="8902935" y="3647631"/>
            <a:ext cx="895180" cy="1667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4BA535-CD28-45E1-B76D-81BA8CA0C92D}"/>
              </a:ext>
            </a:extLst>
          </p:cNvPr>
          <p:cNvCxnSpPr>
            <a:cxnSpLocks/>
          </p:cNvCxnSpPr>
          <p:nvPr/>
        </p:nvCxnSpPr>
        <p:spPr>
          <a:xfrm flipH="1" flipV="1">
            <a:off x="6687300" y="3493586"/>
            <a:ext cx="2229595" cy="1418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AF23CA-AC3E-4A86-B3E4-AFF7BC8F5767}"/>
              </a:ext>
            </a:extLst>
          </p:cNvPr>
          <p:cNvSpPr txBox="1"/>
          <p:nvPr/>
        </p:nvSpPr>
        <p:spPr>
          <a:xfrm>
            <a:off x="4324351" y="3337655"/>
            <a:ext cx="290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Leave space after each comma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5372E5-D066-4F90-A1C9-9047200A1F8A}"/>
              </a:ext>
            </a:extLst>
          </p:cNvPr>
          <p:cNvSpPr/>
          <p:nvPr/>
        </p:nvSpPr>
        <p:spPr>
          <a:xfrm>
            <a:off x="9429750" y="6289807"/>
            <a:ext cx="1076325" cy="2729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051346-DD56-420D-ACD9-998B806ADFB5}"/>
              </a:ext>
            </a:extLst>
          </p:cNvPr>
          <p:cNvCxnSpPr>
            <a:cxnSpLocks/>
          </p:cNvCxnSpPr>
          <p:nvPr/>
        </p:nvCxnSpPr>
        <p:spPr>
          <a:xfrm flipH="1" flipV="1">
            <a:off x="6736852" y="6339148"/>
            <a:ext cx="2540498" cy="85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F1734B7-4A09-4C10-9136-5FC97F6C9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092" y="6102106"/>
            <a:ext cx="2439780" cy="6860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430FFB-6B38-42FF-9229-914C880F3AC9}"/>
              </a:ext>
            </a:extLst>
          </p:cNvPr>
          <p:cNvSpPr txBox="1"/>
          <p:nvPr/>
        </p:nvSpPr>
        <p:spPr>
          <a:xfrm>
            <a:off x="1254108" y="5702500"/>
            <a:ext cx="577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Call to action button Buy Now to be the same as in the other templates (see below screenshot) as it stands out better this way (with the black shape)</a:t>
            </a:r>
            <a:endParaRPr lang="el-GR" sz="1400" dirty="0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5ED039-FED9-4B05-A08B-6D95FFD69369}"/>
              </a:ext>
            </a:extLst>
          </p:cNvPr>
          <p:cNvSpPr/>
          <p:nvPr/>
        </p:nvSpPr>
        <p:spPr>
          <a:xfrm>
            <a:off x="76936" y="402709"/>
            <a:ext cx="547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https://gsk-test.frontmen.fm/page-content/I8nhe5Cmax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A7E304-587D-48DC-A559-587330DEC72C}"/>
              </a:ext>
            </a:extLst>
          </p:cNvPr>
          <p:cNvSpPr txBox="1"/>
          <p:nvPr/>
        </p:nvSpPr>
        <p:spPr>
          <a:xfrm>
            <a:off x="76936" y="8945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TEMPLATE 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778432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2754</Words>
  <Application>Microsoft Office PowerPoint</Application>
  <PresentationFormat>Widescreen</PresentationFormat>
  <Paragraphs>285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Emmanouela Syfnaiou</dc:creator>
  <cp:lastModifiedBy>Emmanouela Syfnaiou</cp:lastModifiedBy>
  <cp:revision>44</cp:revision>
  <dcterms:created xsi:type="dcterms:W3CDTF">2021-11-04T15:21:06Z</dcterms:created>
  <dcterms:modified xsi:type="dcterms:W3CDTF">2021-11-08T08:41:16Z</dcterms:modified>
</cp:coreProperties>
</file>